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2" r:id="rId2"/>
  </p:sldMasterIdLst>
  <p:notesMasterIdLst>
    <p:notesMasterId r:id="rId16"/>
  </p:notesMasterIdLst>
  <p:handoutMasterIdLst>
    <p:handoutMasterId r:id="rId17"/>
  </p:handoutMasterIdLst>
  <p:sldIdLst>
    <p:sldId id="277" r:id="rId3"/>
    <p:sldId id="257" r:id="rId4"/>
    <p:sldId id="284" r:id="rId5"/>
    <p:sldId id="287" r:id="rId6"/>
    <p:sldId id="262" r:id="rId7"/>
    <p:sldId id="282" r:id="rId8"/>
    <p:sldId id="272" r:id="rId9"/>
    <p:sldId id="281" r:id="rId10"/>
    <p:sldId id="264" r:id="rId11"/>
    <p:sldId id="285" r:id="rId12"/>
    <p:sldId id="286" r:id="rId13"/>
    <p:sldId id="276" r:id="rId14"/>
    <p:sldId id="275" r:id="rId15"/>
  </p:sldIdLst>
  <p:sldSz cx="9144000" cy="6858000" type="screen4x3"/>
  <p:notesSz cx="7019925" cy="9305925"/>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931">
          <p15:clr>
            <a:srgbClr val="A4A3A4"/>
          </p15:clr>
        </p15:guide>
        <p15:guide id="2" pos="221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3B02A"/>
    <a:srgbClr val="563D82"/>
    <a:srgbClr val="00ACC9"/>
    <a:srgbClr val="E1592A"/>
    <a:srgbClr val="F3BDAA"/>
    <a:srgbClr val="C35500"/>
    <a:srgbClr val="99DEE9"/>
    <a:srgbClr val="BCB1CD"/>
    <a:srgbClr val="67BB3F"/>
    <a:srgbClr val="67BB4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263" autoAdjust="0"/>
    <p:restoredTop sz="90823" autoAdjust="0"/>
  </p:normalViewPr>
  <p:slideViewPr>
    <p:cSldViewPr showGuides="1">
      <p:cViewPr varScale="1">
        <p:scale>
          <a:sx n="93" d="100"/>
          <a:sy n="93" d="100"/>
        </p:scale>
        <p:origin x="2064" y="78"/>
      </p:cViewPr>
      <p:guideLst>
        <p:guide orient="horz" pos="2160"/>
        <p:guide pos="2880"/>
      </p:guideLst>
    </p:cSldViewPr>
  </p:slideViewPr>
  <p:notesTextViewPr>
    <p:cViewPr>
      <p:scale>
        <a:sx n="1" d="1"/>
        <a:sy n="1" d="1"/>
      </p:scale>
      <p:origin x="0" y="0"/>
    </p:cViewPr>
  </p:notesTextViewPr>
  <p:sorterViewPr>
    <p:cViewPr>
      <p:scale>
        <a:sx n="100" d="100"/>
        <a:sy n="100" d="100"/>
      </p:scale>
      <p:origin x="0" y="0"/>
    </p:cViewPr>
  </p:sorterViewPr>
  <p:notesViewPr>
    <p:cSldViewPr>
      <p:cViewPr varScale="1">
        <p:scale>
          <a:sx n="84" d="100"/>
          <a:sy n="84" d="100"/>
        </p:scale>
        <p:origin x="-1956" y="-90"/>
      </p:cViewPr>
      <p:guideLst>
        <p:guide orient="horz" pos="2931"/>
        <p:guide pos="2211"/>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presProps" Target="presProps.xml"/><Relationship Id="rId3" Type="http://schemas.openxmlformats.org/officeDocument/2006/relationships/slide" Target="slides/slide1.xml"/><Relationship Id="rId21" Type="http://schemas.openxmlformats.org/officeDocument/2006/relationships/tableStyles" Target="tableStyle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handoutMaster" Target="handoutMasters/handoutMaster1.xml"/><Relationship Id="rId2" Type="http://schemas.openxmlformats.org/officeDocument/2006/relationships/slideMaster" Target="slideMasters/slideMaster2.xml"/><Relationship Id="rId16" Type="http://schemas.openxmlformats.org/officeDocument/2006/relationships/notesMaster" Target="notesMasters/notesMaster1.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slide" Target="slides/slide13.xml"/><Relationship Id="rId10" Type="http://schemas.openxmlformats.org/officeDocument/2006/relationships/slide" Target="slides/slide8.xml"/><Relationship Id="rId19"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41968" cy="465296"/>
          </a:xfrm>
          <a:prstGeom prst="rect">
            <a:avLst/>
          </a:prstGeom>
        </p:spPr>
        <p:txBody>
          <a:bodyPr vert="horz" lIns="93287" tIns="46644" rIns="93287" bIns="46644" rtlCol="0"/>
          <a:lstStyle>
            <a:lvl1pPr algn="l">
              <a:defRPr sz="1200"/>
            </a:lvl1pPr>
          </a:lstStyle>
          <a:p>
            <a:endParaRPr lang="en-US"/>
          </a:p>
        </p:txBody>
      </p:sp>
      <p:sp>
        <p:nvSpPr>
          <p:cNvPr id="3" name="Date Placeholder 2"/>
          <p:cNvSpPr>
            <a:spLocks noGrp="1"/>
          </p:cNvSpPr>
          <p:nvPr>
            <p:ph type="dt" sz="quarter" idx="1"/>
          </p:nvPr>
        </p:nvSpPr>
        <p:spPr>
          <a:xfrm>
            <a:off x="3976333" y="0"/>
            <a:ext cx="3041968" cy="465296"/>
          </a:xfrm>
          <a:prstGeom prst="rect">
            <a:avLst/>
          </a:prstGeom>
        </p:spPr>
        <p:txBody>
          <a:bodyPr vert="horz" lIns="93287" tIns="46644" rIns="93287" bIns="46644" rtlCol="0"/>
          <a:lstStyle>
            <a:lvl1pPr algn="r">
              <a:defRPr sz="1200"/>
            </a:lvl1pPr>
          </a:lstStyle>
          <a:p>
            <a:fld id="{0E53CBCD-7E7A-4247-A0EF-FE17B819B9FB}" type="datetimeFigureOut">
              <a:rPr lang="en-US" smtClean="0"/>
              <a:t>7/18/2024</a:t>
            </a:fld>
            <a:endParaRPr lang="en-US"/>
          </a:p>
        </p:txBody>
      </p:sp>
      <p:sp>
        <p:nvSpPr>
          <p:cNvPr id="4" name="Footer Placeholder 3"/>
          <p:cNvSpPr>
            <a:spLocks noGrp="1"/>
          </p:cNvSpPr>
          <p:nvPr>
            <p:ph type="ftr" sz="quarter" idx="2"/>
          </p:nvPr>
        </p:nvSpPr>
        <p:spPr>
          <a:xfrm>
            <a:off x="0" y="8839014"/>
            <a:ext cx="3041968" cy="465296"/>
          </a:xfrm>
          <a:prstGeom prst="rect">
            <a:avLst/>
          </a:prstGeom>
        </p:spPr>
        <p:txBody>
          <a:bodyPr vert="horz" lIns="93287" tIns="46644" rIns="93287" bIns="46644" rtlCol="0" anchor="b"/>
          <a:lstStyle>
            <a:lvl1pPr algn="l">
              <a:defRPr sz="1200"/>
            </a:lvl1pPr>
          </a:lstStyle>
          <a:p>
            <a:endParaRPr lang="en-US"/>
          </a:p>
        </p:txBody>
      </p:sp>
      <p:sp>
        <p:nvSpPr>
          <p:cNvPr id="5" name="Slide Number Placeholder 4"/>
          <p:cNvSpPr>
            <a:spLocks noGrp="1"/>
          </p:cNvSpPr>
          <p:nvPr>
            <p:ph type="sldNum" sz="quarter" idx="3"/>
          </p:nvPr>
        </p:nvSpPr>
        <p:spPr>
          <a:xfrm>
            <a:off x="3976333" y="8839014"/>
            <a:ext cx="3041968" cy="465296"/>
          </a:xfrm>
          <a:prstGeom prst="rect">
            <a:avLst/>
          </a:prstGeom>
        </p:spPr>
        <p:txBody>
          <a:bodyPr vert="horz" lIns="93287" tIns="46644" rIns="93287" bIns="46644" rtlCol="0" anchor="b"/>
          <a:lstStyle>
            <a:lvl1pPr algn="r">
              <a:defRPr sz="1200"/>
            </a:lvl1pPr>
          </a:lstStyle>
          <a:p>
            <a:fld id="{15442459-A4DD-4846-8D4A-DE8210B8A0E9}" type="slidenum">
              <a:rPr lang="en-US" smtClean="0"/>
              <a:t>‹#›</a:t>
            </a:fld>
            <a:endParaRPr lang="en-US"/>
          </a:p>
        </p:txBody>
      </p:sp>
    </p:spTree>
    <p:extLst>
      <p:ext uri="{BB962C8B-B14F-4D97-AF65-F5344CB8AC3E}">
        <p14:creationId xmlns:p14="http://schemas.microsoft.com/office/powerpoint/2010/main" val="189033062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41650" cy="46513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976688" y="0"/>
            <a:ext cx="3041650" cy="465138"/>
          </a:xfrm>
          <a:prstGeom prst="rect">
            <a:avLst/>
          </a:prstGeom>
        </p:spPr>
        <p:txBody>
          <a:bodyPr vert="horz" lIns="91440" tIns="45720" rIns="91440" bIns="45720" rtlCol="0"/>
          <a:lstStyle>
            <a:lvl1pPr algn="r">
              <a:defRPr sz="1200"/>
            </a:lvl1pPr>
          </a:lstStyle>
          <a:p>
            <a:fld id="{9238B813-6F1A-4123-A8C6-899D04EDC91A}" type="datetimeFigureOut">
              <a:rPr lang="en-US" smtClean="0"/>
              <a:t>7/18/2024</a:t>
            </a:fld>
            <a:endParaRPr lang="en-US"/>
          </a:p>
        </p:txBody>
      </p:sp>
      <p:sp>
        <p:nvSpPr>
          <p:cNvPr id="4" name="Slide Image Placeholder 3"/>
          <p:cNvSpPr>
            <a:spLocks noGrp="1" noRot="1" noChangeAspect="1"/>
          </p:cNvSpPr>
          <p:nvPr>
            <p:ph type="sldImg" idx="2"/>
          </p:nvPr>
        </p:nvSpPr>
        <p:spPr>
          <a:xfrm>
            <a:off x="1184275" y="698500"/>
            <a:ext cx="4651375" cy="3489325"/>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701675" y="4419600"/>
            <a:ext cx="5616575" cy="4187825"/>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839200"/>
            <a:ext cx="3041650" cy="465138"/>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976688" y="8839200"/>
            <a:ext cx="3041650" cy="465138"/>
          </a:xfrm>
          <a:prstGeom prst="rect">
            <a:avLst/>
          </a:prstGeom>
        </p:spPr>
        <p:txBody>
          <a:bodyPr vert="horz" lIns="91440" tIns="45720" rIns="91440" bIns="45720" rtlCol="0" anchor="b"/>
          <a:lstStyle>
            <a:lvl1pPr algn="r">
              <a:defRPr sz="1200"/>
            </a:lvl1pPr>
          </a:lstStyle>
          <a:p>
            <a:fld id="{0A01C53C-0CD3-417C-8FBF-016F704C859F}" type="slidenum">
              <a:rPr lang="en-US" smtClean="0"/>
              <a:t>‹#›</a:t>
            </a:fld>
            <a:endParaRPr lang="en-US"/>
          </a:p>
        </p:txBody>
      </p:sp>
    </p:spTree>
    <p:extLst>
      <p:ext uri="{BB962C8B-B14F-4D97-AF65-F5344CB8AC3E}">
        <p14:creationId xmlns:p14="http://schemas.microsoft.com/office/powerpoint/2010/main" val="397706378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Add the group’s logo to this cover page.</a:t>
            </a:r>
          </a:p>
        </p:txBody>
      </p:sp>
      <p:sp>
        <p:nvSpPr>
          <p:cNvPr id="4" name="Slide Number Placeholder 3"/>
          <p:cNvSpPr>
            <a:spLocks noGrp="1"/>
          </p:cNvSpPr>
          <p:nvPr>
            <p:ph type="sldNum" sz="quarter" idx="5"/>
          </p:nvPr>
        </p:nvSpPr>
        <p:spPr/>
        <p:txBody>
          <a:bodyPr/>
          <a:lstStyle/>
          <a:p>
            <a:fld id="{0A01C53C-0CD3-417C-8FBF-016F704C859F}" type="slidenum">
              <a:rPr lang="en-US" smtClean="0"/>
              <a:t>1</a:t>
            </a:fld>
            <a:endParaRPr lang="en-US"/>
          </a:p>
        </p:txBody>
      </p:sp>
    </p:spTree>
    <p:extLst>
      <p:ext uri="{BB962C8B-B14F-4D97-AF65-F5344CB8AC3E}">
        <p14:creationId xmlns:p14="http://schemas.microsoft.com/office/powerpoint/2010/main" val="115681396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800"/>
              </a:spcAft>
            </a:pPr>
            <a:r>
              <a:rPr lang="en-US" sz="1800" dirty="0">
                <a:effectLst/>
                <a:latin typeface="Calibri" panose="020F0502020204030204" pitchFamily="34" charset="0"/>
                <a:ea typeface="Calibri" panose="020F0502020204030204" pitchFamily="34" charset="0"/>
                <a:cs typeface="Times New Roman" panose="02020603050405020304" pitchFamily="18" charset="0"/>
              </a:rPr>
              <a:t>Do not edit this slide.</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A01C53C-0CD3-417C-8FBF-016F704C859F}"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24397940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800"/>
              </a:spcAft>
            </a:pPr>
            <a:r>
              <a:rPr lang="en-US" sz="1800" dirty="0">
                <a:effectLst/>
                <a:latin typeface="Calibri" panose="020F0502020204030204" pitchFamily="34" charset="0"/>
                <a:ea typeface="Calibri" panose="020F0502020204030204" pitchFamily="34" charset="0"/>
                <a:cs typeface="Times New Roman" panose="02020603050405020304" pitchFamily="18" charset="0"/>
              </a:rPr>
              <a:t>Do not edit this slide.</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A01C53C-0CD3-417C-8FBF-016F704C859F}"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95442176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Do not edit this slide.</a:t>
            </a:r>
          </a:p>
        </p:txBody>
      </p:sp>
      <p:sp>
        <p:nvSpPr>
          <p:cNvPr id="4" name="Slide Number Placeholder 3"/>
          <p:cNvSpPr>
            <a:spLocks noGrp="1"/>
          </p:cNvSpPr>
          <p:nvPr>
            <p:ph type="sldNum" sz="quarter" idx="5"/>
          </p:nvPr>
        </p:nvSpPr>
        <p:spPr/>
        <p:txBody>
          <a:bodyPr/>
          <a:lstStyle/>
          <a:p>
            <a:fld id="{0A01C53C-0CD3-417C-8FBF-016F704C859F}" type="slidenum">
              <a:rPr lang="en-US" smtClean="0"/>
              <a:t>12</a:t>
            </a:fld>
            <a:endParaRPr lang="en-US"/>
          </a:p>
        </p:txBody>
      </p:sp>
    </p:spTree>
    <p:extLst>
      <p:ext uri="{BB962C8B-B14F-4D97-AF65-F5344CB8AC3E}">
        <p14:creationId xmlns:p14="http://schemas.microsoft.com/office/powerpoint/2010/main" val="234932340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Update the open enrollment dates on this slide and remove the highlighting.</a:t>
            </a:r>
          </a:p>
        </p:txBody>
      </p:sp>
      <p:sp>
        <p:nvSpPr>
          <p:cNvPr id="4" name="Slide Number Placeholder 3"/>
          <p:cNvSpPr>
            <a:spLocks noGrp="1"/>
          </p:cNvSpPr>
          <p:nvPr>
            <p:ph type="sldNum" sz="quarter" idx="5"/>
          </p:nvPr>
        </p:nvSpPr>
        <p:spPr/>
        <p:txBody>
          <a:bodyPr/>
          <a:lstStyle/>
          <a:p>
            <a:fld id="{0A01C53C-0CD3-417C-8FBF-016F704C859F}" type="slidenum">
              <a:rPr lang="en-US" smtClean="0"/>
              <a:t>13</a:t>
            </a:fld>
            <a:endParaRPr lang="en-US"/>
          </a:p>
        </p:txBody>
      </p:sp>
    </p:spTree>
    <p:extLst>
      <p:ext uri="{BB962C8B-B14F-4D97-AF65-F5344CB8AC3E}">
        <p14:creationId xmlns:p14="http://schemas.microsoft.com/office/powerpoint/2010/main" val="320920576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Do not edit this slide.</a:t>
            </a:r>
          </a:p>
        </p:txBody>
      </p:sp>
      <p:sp>
        <p:nvSpPr>
          <p:cNvPr id="4" name="Slide Number Placeholder 3"/>
          <p:cNvSpPr>
            <a:spLocks noGrp="1"/>
          </p:cNvSpPr>
          <p:nvPr>
            <p:ph type="sldNum" sz="quarter" idx="10"/>
          </p:nvPr>
        </p:nvSpPr>
        <p:spPr/>
        <p:txBody>
          <a:bodyPr/>
          <a:lstStyle/>
          <a:p>
            <a:fld id="{0A01C53C-0CD3-417C-8FBF-016F704C859F}" type="slidenum">
              <a:rPr lang="en-US" smtClean="0"/>
              <a:t>2</a:t>
            </a:fld>
            <a:endParaRPr lang="en-US"/>
          </a:p>
        </p:txBody>
      </p:sp>
    </p:spTree>
    <p:extLst>
      <p:ext uri="{BB962C8B-B14F-4D97-AF65-F5344CB8AC3E}">
        <p14:creationId xmlns:p14="http://schemas.microsoft.com/office/powerpoint/2010/main" val="228819008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Update the chart based on your group’s dental plan. For more detailed information on what’s covered under basic and major services, encourage your group to review their benefits summary. </a:t>
            </a:r>
          </a:p>
        </p:txBody>
      </p:sp>
      <p:sp>
        <p:nvSpPr>
          <p:cNvPr id="4" name="Slide Number Placeholder 3"/>
          <p:cNvSpPr>
            <a:spLocks noGrp="1"/>
          </p:cNvSpPr>
          <p:nvPr>
            <p:ph type="sldNum" sz="quarter" idx="5"/>
          </p:nvPr>
        </p:nvSpPr>
        <p:spPr/>
        <p:txBody>
          <a:bodyPr/>
          <a:lstStyle/>
          <a:p>
            <a:fld id="{0A01C53C-0CD3-417C-8FBF-016F704C859F}" type="slidenum">
              <a:rPr lang="en-US" smtClean="0"/>
              <a:t>3</a:t>
            </a:fld>
            <a:endParaRPr lang="en-US"/>
          </a:p>
        </p:txBody>
      </p:sp>
    </p:spTree>
    <p:extLst>
      <p:ext uri="{BB962C8B-B14F-4D97-AF65-F5344CB8AC3E}">
        <p14:creationId xmlns:p14="http://schemas.microsoft.com/office/powerpoint/2010/main" val="347345539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Remove this slide if your group is NOT offering the Special Health Care Needs dental benefit to employees. If your group is offering the Special Health Care Needs dental benefit, keep this slide—no edits needed.</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A01C53C-0CD3-417C-8FBF-016F704C859F}"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79723789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Remove this slide if your group is NOT offering the Third Cleaning Benefit to employees. If your group is offering the Third Cleaning Benefit, keep this slide—no edits needed.</a:t>
            </a:r>
          </a:p>
        </p:txBody>
      </p:sp>
      <p:sp>
        <p:nvSpPr>
          <p:cNvPr id="4" name="Slide Number Placeholder 3"/>
          <p:cNvSpPr>
            <a:spLocks noGrp="1"/>
          </p:cNvSpPr>
          <p:nvPr>
            <p:ph type="sldNum" sz="quarter" idx="5"/>
          </p:nvPr>
        </p:nvSpPr>
        <p:spPr/>
        <p:txBody>
          <a:bodyPr/>
          <a:lstStyle/>
          <a:p>
            <a:fld id="{0A01C53C-0CD3-417C-8FBF-016F704C859F}" type="slidenum">
              <a:rPr lang="en-US" smtClean="0"/>
              <a:t>5</a:t>
            </a:fld>
            <a:endParaRPr lang="en-US"/>
          </a:p>
        </p:txBody>
      </p:sp>
    </p:spTree>
    <p:extLst>
      <p:ext uri="{BB962C8B-B14F-4D97-AF65-F5344CB8AC3E}">
        <p14:creationId xmlns:p14="http://schemas.microsoft.com/office/powerpoint/2010/main" val="107943779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Remove this slide if your group is NOT offering </a:t>
            </a:r>
            <a:r>
              <a:rPr lang="en-US" dirty="0" err="1"/>
              <a:t>CheckUp</a:t>
            </a:r>
            <a:r>
              <a:rPr lang="en-US" dirty="0"/>
              <a:t> Plus to employees. If your group is offering </a:t>
            </a:r>
            <a:r>
              <a:rPr lang="en-US" dirty="0" err="1"/>
              <a:t>CheckUp</a:t>
            </a:r>
            <a:r>
              <a:rPr lang="en-US" dirty="0"/>
              <a:t> Plus, keep this slide—no edits needed.</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A01C53C-0CD3-417C-8FBF-016F704C859F}"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49385265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Do not edit this slide.</a:t>
            </a:r>
          </a:p>
        </p:txBody>
      </p:sp>
      <p:sp>
        <p:nvSpPr>
          <p:cNvPr id="4" name="Slide Number Placeholder 3"/>
          <p:cNvSpPr>
            <a:spLocks noGrp="1"/>
          </p:cNvSpPr>
          <p:nvPr>
            <p:ph type="sldNum" sz="quarter" idx="5"/>
          </p:nvPr>
        </p:nvSpPr>
        <p:spPr/>
        <p:txBody>
          <a:bodyPr/>
          <a:lstStyle/>
          <a:p>
            <a:fld id="{0A01C53C-0CD3-417C-8FBF-016F704C859F}" type="slidenum">
              <a:rPr lang="en-US" smtClean="0"/>
              <a:t>7</a:t>
            </a:fld>
            <a:endParaRPr lang="en-US"/>
          </a:p>
        </p:txBody>
      </p:sp>
    </p:spTree>
    <p:extLst>
      <p:ext uri="{BB962C8B-B14F-4D97-AF65-F5344CB8AC3E}">
        <p14:creationId xmlns:p14="http://schemas.microsoft.com/office/powerpoint/2010/main" val="311118898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Do not edit this slide.</a:t>
            </a:r>
          </a:p>
        </p:txBody>
      </p:sp>
      <p:sp>
        <p:nvSpPr>
          <p:cNvPr id="4" name="Slide Number Placeholder 3"/>
          <p:cNvSpPr>
            <a:spLocks noGrp="1"/>
          </p:cNvSpPr>
          <p:nvPr>
            <p:ph type="sldNum" sz="quarter" idx="5"/>
          </p:nvPr>
        </p:nvSpPr>
        <p:spPr/>
        <p:txBody>
          <a:bodyPr/>
          <a:lstStyle/>
          <a:p>
            <a:fld id="{0A01C53C-0CD3-417C-8FBF-016F704C859F}" type="slidenum">
              <a:rPr lang="en-US" smtClean="0"/>
              <a:t>8</a:t>
            </a:fld>
            <a:endParaRPr lang="en-US"/>
          </a:p>
        </p:txBody>
      </p:sp>
    </p:spTree>
    <p:extLst>
      <p:ext uri="{BB962C8B-B14F-4D97-AF65-F5344CB8AC3E}">
        <p14:creationId xmlns:p14="http://schemas.microsoft.com/office/powerpoint/2010/main" val="92433943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Do not edit this slide.</a:t>
            </a:r>
          </a:p>
        </p:txBody>
      </p:sp>
      <p:sp>
        <p:nvSpPr>
          <p:cNvPr id="4" name="Slide Number Placeholder 3"/>
          <p:cNvSpPr>
            <a:spLocks noGrp="1"/>
          </p:cNvSpPr>
          <p:nvPr>
            <p:ph type="sldNum" sz="quarter" idx="5"/>
          </p:nvPr>
        </p:nvSpPr>
        <p:spPr/>
        <p:txBody>
          <a:bodyPr/>
          <a:lstStyle/>
          <a:p>
            <a:fld id="{0A01C53C-0CD3-417C-8FBF-016F704C859F}" type="slidenum">
              <a:rPr lang="en-US" smtClean="0"/>
              <a:t>9</a:t>
            </a:fld>
            <a:endParaRPr lang="en-US"/>
          </a:p>
        </p:txBody>
      </p:sp>
    </p:spTree>
    <p:extLst>
      <p:ext uri="{BB962C8B-B14F-4D97-AF65-F5344CB8AC3E}">
        <p14:creationId xmlns:p14="http://schemas.microsoft.com/office/powerpoint/2010/main" val="424691962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7.jpe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Master" Target="../slideMasters/slideMaster2.xml"/><Relationship Id="rId4" Type="http://schemas.openxmlformats.org/officeDocument/2006/relationships/image" Target="../media/image12.svg"/></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38BBB11F-9C17-423F-8618-8D060582B07F}" type="datetimeFigureOut">
              <a:rPr lang="en-US" smtClean="0"/>
              <a:t>7/18/2024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797967B-48C1-4A01-BC85-2765605C4699}" type="slidenum">
              <a:rPr lang="en-US" smtClean="0"/>
              <a:t>‹#›</a:t>
            </a:fld>
            <a:endParaRPr lang="en-US"/>
          </a:p>
        </p:txBody>
      </p:sp>
      <p:sp>
        <p:nvSpPr>
          <p:cNvPr id="8" name="Oval 7"/>
          <p:cNvSpPr/>
          <p:nvPr userDrawn="1"/>
        </p:nvSpPr>
        <p:spPr bwMode="auto">
          <a:xfrm>
            <a:off x="4914900" y="2024063"/>
            <a:ext cx="4376738" cy="4376737"/>
          </a:xfrm>
          <a:prstGeom prst="ellipse">
            <a:avLst/>
          </a:prstGeom>
          <a:solidFill>
            <a:schemeClr val="tx2">
              <a:lumMod val="75000"/>
            </a:schemeClr>
          </a:solidFill>
          <a:ln>
            <a:noFill/>
          </a:ln>
          <a:effectLst/>
        </p:spPr>
        <p:txBody>
          <a:bodyPr/>
          <a:lstStyle/>
          <a:p>
            <a:pPr marL="342900" indent="-342900">
              <a:defRPr/>
            </a:pPr>
            <a:endParaRPr lang="en-US"/>
          </a:p>
        </p:txBody>
      </p:sp>
      <p:pic>
        <p:nvPicPr>
          <p:cNvPr id="1026" name="Picture 2" descr="H:\Marketing\Projects - Sales\State of AZ Account\2015 Implementation &amp; OE\Liasion Training PPT\PMS-361-C-DDAZ-Logo.jp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7562450" y="291737"/>
            <a:ext cx="1222775" cy="29890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5302633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a:prstGeom prst="rect">
            <a:avLst/>
          </a:prstGeo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38BBB11F-9C17-423F-8618-8D060582B07F}" type="datetimeFigureOut">
              <a:rPr lang="en-US" smtClean="0"/>
              <a:t>7/18/2024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797967B-48C1-4A01-BC85-2765605C4699}" type="slidenum">
              <a:rPr lang="en-US" smtClean="0"/>
              <a:t>‹#›</a:t>
            </a:fld>
            <a:endParaRPr lang="en-US"/>
          </a:p>
        </p:txBody>
      </p:sp>
    </p:spTree>
    <p:extLst>
      <p:ext uri="{BB962C8B-B14F-4D97-AF65-F5344CB8AC3E}">
        <p14:creationId xmlns:p14="http://schemas.microsoft.com/office/powerpoint/2010/main" val="182333144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38BBB11F-9C17-423F-8618-8D060582B07F}" type="datetimeFigureOut">
              <a:rPr lang="en-US" smtClean="0"/>
              <a:t>7/18/2024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797967B-48C1-4A01-BC85-2765605C4699}" type="slidenum">
              <a:rPr lang="en-US" smtClean="0"/>
              <a:t>‹#›</a:t>
            </a:fld>
            <a:endParaRPr lang="en-US"/>
          </a:p>
        </p:txBody>
      </p:sp>
    </p:spTree>
    <p:extLst>
      <p:ext uri="{BB962C8B-B14F-4D97-AF65-F5344CB8AC3E}">
        <p14:creationId xmlns:p14="http://schemas.microsoft.com/office/powerpoint/2010/main" val="116240916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a:prstGeom prst="rect">
            <a:avLst/>
          </a:prstGeo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38BBB11F-9C17-423F-8618-8D060582B07F}" type="datetimeFigureOut">
              <a:rPr lang="en-US" smtClean="0"/>
              <a:t>7/18/2024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797967B-48C1-4A01-BC85-2765605C4699}" type="slidenum">
              <a:rPr lang="en-US" smtClean="0"/>
              <a:t>‹#›</a:t>
            </a:fld>
            <a:endParaRPr lang="en-US"/>
          </a:p>
        </p:txBody>
      </p:sp>
    </p:spTree>
    <p:extLst>
      <p:ext uri="{BB962C8B-B14F-4D97-AF65-F5344CB8AC3E}">
        <p14:creationId xmlns:p14="http://schemas.microsoft.com/office/powerpoint/2010/main" val="358014088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Title Slide 1">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C47FB20F-DED1-4184-9CAB-EF3DC36C962C}"/>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695" t="794" r="-4"/>
          <a:stretch/>
        </p:blipFill>
        <p:spPr>
          <a:xfrm>
            <a:off x="0" y="0"/>
            <a:ext cx="9144000" cy="6858000"/>
          </a:xfrm>
          <a:prstGeom prst="rect">
            <a:avLst/>
          </a:prstGeom>
        </p:spPr>
      </p:pic>
      <p:sp>
        <p:nvSpPr>
          <p:cNvPr id="10" name="Rectangle 9">
            <a:extLst>
              <a:ext uri="{FF2B5EF4-FFF2-40B4-BE49-F238E27FC236}">
                <a16:creationId xmlns:a16="http://schemas.microsoft.com/office/drawing/2014/main" id="{7A28FA55-29F2-4BBE-934D-48D3033C13D6}"/>
              </a:ext>
            </a:extLst>
          </p:cNvPr>
          <p:cNvSpPr/>
          <p:nvPr userDrawn="1"/>
        </p:nvSpPr>
        <p:spPr>
          <a:xfrm>
            <a:off x="0" y="4724400"/>
            <a:ext cx="9144000" cy="2006748"/>
          </a:xfrm>
          <a:prstGeom prst="rect">
            <a:avLst/>
          </a:prstGeom>
          <a:solidFill>
            <a:srgbClr val="43B02A">
              <a:alpha val="6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18" name="Text Placeholder 17"/>
          <p:cNvSpPr>
            <a:spLocks noGrp="1"/>
          </p:cNvSpPr>
          <p:nvPr>
            <p:ph type="body" sz="quarter" idx="12" hasCustomPrompt="1"/>
          </p:nvPr>
        </p:nvSpPr>
        <p:spPr>
          <a:xfrm>
            <a:off x="381000" y="5864090"/>
            <a:ext cx="3810000" cy="308110"/>
          </a:xfrm>
        </p:spPr>
        <p:txBody>
          <a:bodyPr>
            <a:noAutofit/>
          </a:bodyPr>
          <a:lstStyle>
            <a:lvl1pPr marL="0" indent="0" algn="ctr">
              <a:spcBef>
                <a:spcPts val="1200"/>
              </a:spcBef>
              <a:buFontTx/>
              <a:buNone/>
              <a:defRPr sz="2400" baseline="30000">
                <a:solidFill>
                  <a:schemeClr val="bg1"/>
                </a:solidFill>
                <a:latin typeface="+mj-lt"/>
              </a:defRPr>
            </a:lvl1pPr>
          </a:lstStyle>
          <a:p>
            <a:pPr lvl="0"/>
            <a:r>
              <a:rPr lang="en-US" dirty="0"/>
              <a:t>Month Day, Year</a:t>
            </a:r>
          </a:p>
        </p:txBody>
      </p:sp>
      <p:sp>
        <p:nvSpPr>
          <p:cNvPr id="17" name="Text Placeholder 15"/>
          <p:cNvSpPr>
            <a:spLocks noGrp="1"/>
          </p:cNvSpPr>
          <p:nvPr>
            <p:ph type="body" sz="quarter" idx="11" hasCustomPrompt="1"/>
          </p:nvPr>
        </p:nvSpPr>
        <p:spPr>
          <a:xfrm>
            <a:off x="4663132" y="5486400"/>
            <a:ext cx="4376738" cy="927174"/>
          </a:xfrm>
        </p:spPr>
        <p:txBody>
          <a:bodyPr>
            <a:normAutofit/>
          </a:bodyPr>
          <a:lstStyle>
            <a:lvl1pPr marL="0" indent="0" algn="l">
              <a:spcBef>
                <a:spcPts val="1200"/>
              </a:spcBef>
              <a:buFontTx/>
              <a:buNone/>
              <a:defRPr sz="2000" b="0" baseline="0">
                <a:solidFill>
                  <a:schemeClr val="bg1"/>
                </a:solidFill>
                <a:latin typeface="+mj-lt"/>
              </a:defRPr>
            </a:lvl1pPr>
          </a:lstStyle>
          <a:p>
            <a:pPr lvl="0"/>
            <a:r>
              <a:rPr lang="en-US" dirty="0"/>
              <a:t>More info – Click to Edit</a:t>
            </a:r>
          </a:p>
        </p:txBody>
      </p:sp>
      <p:sp>
        <p:nvSpPr>
          <p:cNvPr id="16" name="Text Placeholder 13"/>
          <p:cNvSpPr>
            <a:spLocks noGrp="1"/>
          </p:cNvSpPr>
          <p:nvPr>
            <p:ph type="body" sz="quarter" idx="10" hasCustomPrompt="1"/>
          </p:nvPr>
        </p:nvSpPr>
        <p:spPr>
          <a:xfrm>
            <a:off x="4663076" y="5105400"/>
            <a:ext cx="4376738" cy="381000"/>
          </a:xfrm>
        </p:spPr>
        <p:txBody>
          <a:bodyPr/>
          <a:lstStyle>
            <a:lvl1pPr marL="0" indent="0" algn="l">
              <a:buFontTx/>
              <a:buNone/>
              <a:defRPr lang="en-US" sz="2500" b="1" kern="1200" baseline="0" dirty="0" smtClean="0">
                <a:solidFill>
                  <a:schemeClr val="bg1"/>
                </a:solidFill>
                <a:effectLst/>
                <a:latin typeface="+mj-lt"/>
                <a:ea typeface="+mn-ea"/>
                <a:cs typeface="Times New Roman" pitchFamily="18" charset="0"/>
              </a:defRPr>
            </a:lvl1pPr>
          </a:lstStyle>
          <a:p>
            <a:pPr lvl="0"/>
            <a:r>
              <a:rPr lang="en-US" dirty="0"/>
              <a:t>Title – Click to Edit</a:t>
            </a:r>
          </a:p>
        </p:txBody>
      </p:sp>
      <p:sp>
        <p:nvSpPr>
          <p:cNvPr id="13" name="TextBox 12"/>
          <p:cNvSpPr txBox="1"/>
          <p:nvPr userDrawn="1"/>
        </p:nvSpPr>
        <p:spPr>
          <a:xfrm>
            <a:off x="152400" y="5334000"/>
            <a:ext cx="4191000" cy="584775"/>
          </a:xfrm>
          <a:prstGeom prst="rect">
            <a:avLst/>
          </a:prstGeom>
          <a:noFill/>
        </p:spPr>
        <p:txBody>
          <a:bodyPr wrap="square" rtlCol="0">
            <a:noAutofit/>
          </a:bodyPr>
          <a:lstStyle/>
          <a:p>
            <a:pPr algn="ctr"/>
            <a:r>
              <a:rPr lang="en-US" sz="3200" b="0" dirty="0">
                <a:solidFill>
                  <a:schemeClr val="bg1"/>
                </a:solidFill>
                <a:latin typeface="+mj-lt"/>
                <a:cs typeface="Arial" pitchFamily="34" charset="0"/>
              </a:rPr>
              <a:t>Delta Dental of Arizona</a:t>
            </a:r>
          </a:p>
        </p:txBody>
      </p:sp>
      <p:cxnSp>
        <p:nvCxnSpPr>
          <p:cNvPr id="5" name="Straight Connector 4"/>
          <p:cNvCxnSpPr/>
          <p:nvPr userDrawn="1"/>
        </p:nvCxnSpPr>
        <p:spPr>
          <a:xfrm>
            <a:off x="4474534" y="5105400"/>
            <a:ext cx="0" cy="1308174"/>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pic>
        <p:nvPicPr>
          <p:cNvPr id="19" name="Picture 18"/>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0" y="0"/>
            <a:ext cx="1938222" cy="480604"/>
          </a:xfrm>
          <a:prstGeom prst="rect">
            <a:avLst/>
          </a:prstGeom>
        </p:spPr>
      </p:pic>
    </p:spTree>
    <p:extLst>
      <p:ext uri="{BB962C8B-B14F-4D97-AF65-F5344CB8AC3E}">
        <p14:creationId xmlns:p14="http://schemas.microsoft.com/office/powerpoint/2010/main" val="157181218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4_Title Slide 1">
    <p:spTree>
      <p:nvGrpSpPr>
        <p:cNvPr id="1" name=""/>
        <p:cNvGrpSpPr/>
        <p:nvPr/>
      </p:nvGrpSpPr>
      <p:grpSpPr>
        <a:xfrm>
          <a:off x="0" y="0"/>
          <a:ext cx="0" cy="0"/>
          <a:chOff x="0" y="0"/>
          <a:chExt cx="0" cy="0"/>
        </a:xfrm>
      </p:grpSpPr>
      <p:pic>
        <p:nvPicPr>
          <p:cNvPr id="7" name="Picture 6"/>
          <p:cNvPicPr>
            <a:picLocks noChangeAspect="1"/>
          </p:cNvPicPr>
          <p:nvPr userDrawn="1"/>
        </p:nvPicPr>
        <p:blipFill rotWithShape="1">
          <a:blip r:embed="rId2">
            <a:extLst>
              <a:ext uri="{28A0092B-C50C-407E-A947-70E740481C1C}">
                <a14:useLocalDpi xmlns:a14="http://schemas.microsoft.com/office/drawing/2010/main" val="0"/>
              </a:ext>
            </a:extLst>
          </a:blip>
          <a:srcRect l="695" t="-713" r="-4" b="84"/>
          <a:stretch/>
        </p:blipFill>
        <p:spPr>
          <a:xfrm>
            <a:off x="0" y="-48943"/>
            <a:ext cx="9144000" cy="6906943"/>
          </a:xfrm>
          <a:prstGeom prst="rect">
            <a:avLst/>
          </a:prstGeom>
        </p:spPr>
      </p:pic>
      <p:sp>
        <p:nvSpPr>
          <p:cNvPr id="10" name="Rectangle 9">
            <a:extLst>
              <a:ext uri="{FF2B5EF4-FFF2-40B4-BE49-F238E27FC236}">
                <a16:creationId xmlns:a16="http://schemas.microsoft.com/office/drawing/2014/main" id="{86EC7CF2-E487-4EB6-809B-73AF7EEF01BE}"/>
              </a:ext>
            </a:extLst>
          </p:cNvPr>
          <p:cNvSpPr/>
          <p:nvPr userDrawn="1"/>
        </p:nvSpPr>
        <p:spPr>
          <a:xfrm>
            <a:off x="0" y="4715435"/>
            <a:ext cx="9144000" cy="2006748"/>
          </a:xfrm>
          <a:prstGeom prst="rect">
            <a:avLst/>
          </a:prstGeom>
          <a:solidFill>
            <a:srgbClr val="43B02A">
              <a:alpha val="6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18" name="Text Placeholder 17"/>
          <p:cNvSpPr>
            <a:spLocks noGrp="1"/>
          </p:cNvSpPr>
          <p:nvPr>
            <p:ph type="body" sz="quarter" idx="12" hasCustomPrompt="1"/>
          </p:nvPr>
        </p:nvSpPr>
        <p:spPr>
          <a:xfrm>
            <a:off x="381000" y="5864090"/>
            <a:ext cx="3810000" cy="308110"/>
          </a:xfrm>
        </p:spPr>
        <p:txBody>
          <a:bodyPr>
            <a:noAutofit/>
          </a:bodyPr>
          <a:lstStyle>
            <a:lvl1pPr marL="0" indent="0" algn="ctr">
              <a:spcBef>
                <a:spcPts val="1200"/>
              </a:spcBef>
              <a:buFontTx/>
              <a:buNone/>
              <a:defRPr sz="2400" baseline="30000">
                <a:solidFill>
                  <a:schemeClr val="bg1"/>
                </a:solidFill>
                <a:latin typeface="+mj-lt"/>
              </a:defRPr>
            </a:lvl1pPr>
          </a:lstStyle>
          <a:p>
            <a:pPr lvl="0"/>
            <a:r>
              <a:rPr lang="en-US" dirty="0"/>
              <a:t>Month Day, Year</a:t>
            </a:r>
          </a:p>
        </p:txBody>
      </p:sp>
      <p:sp>
        <p:nvSpPr>
          <p:cNvPr id="17" name="Text Placeholder 15"/>
          <p:cNvSpPr>
            <a:spLocks noGrp="1"/>
          </p:cNvSpPr>
          <p:nvPr>
            <p:ph type="body" sz="quarter" idx="11" hasCustomPrompt="1"/>
          </p:nvPr>
        </p:nvSpPr>
        <p:spPr>
          <a:xfrm>
            <a:off x="4663132" y="5486400"/>
            <a:ext cx="4376738" cy="927174"/>
          </a:xfrm>
        </p:spPr>
        <p:txBody>
          <a:bodyPr>
            <a:normAutofit/>
          </a:bodyPr>
          <a:lstStyle>
            <a:lvl1pPr marL="0" indent="0" algn="l">
              <a:spcBef>
                <a:spcPts val="1200"/>
              </a:spcBef>
              <a:buFontTx/>
              <a:buNone/>
              <a:defRPr sz="2000" b="0" baseline="0">
                <a:solidFill>
                  <a:schemeClr val="bg1"/>
                </a:solidFill>
                <a:latin typeface="+mj-lt"/>
              </a:defRPr>
            </a:lvl1pPr>
          </a:lstStyle>
          <a:p>
            <a:pPr lvl="0"/>
            <a:r>
              <a:rPr lang="en-US" dirty="0"/>
              <a:t>More info – Click to Edit</a:t>
            </a:r>
          </a:p>
        </p:txBody>
      </p:sp>
      <p:sp>
        <p:nvSpPr>
          <p:cNvPr id="16" name="Text Placeholder 13"/>
          <p:cNvSpPr>
            <a:spLocks noGrp="1"/>
          </p:cNvSpPr>
          <p:nvPr>
            <p:ph type="body" sz="quarter" idx="10" hasCustomPrompt="1"/>
          </p:nvPr>
        </p:nvSpPr>
        <p:spPr>
          <a:xfrm>
            <a:off x="4663076" y="5105400"/>
            <a:ext cx="4376738" cy="381000"/>
          </a:xfrm>
        </p:spPr>
        <p:txBody>
          <a:bodyPr/>
          <a:lstStyle>
            <a:lvl1pPr marL="0" indent="0" algn="l">
              <a:buFontTx/>
              <a:buNone/>
              <a:defRPr lang="en-US" sz="2500" b="1" kern="1200" baseline="0" dirty="0" smtClean="0">
                <a:solidFill>
                  <a:schemeClr val="bg1"/>
                </a:solidFill>
                <a:effectLst/>
                <a:latin typeface="+mj-lt"/>
                <a:ea typeface="+mn-ea"/>
                <a:cs typeface="Times New Roman" pitchFamily="18" charset="0"/>
              </a:defRPr>
            </a:lvl1pPr>
          </a:lstStyle>
          <a:p>
            <a:pPr lvl="0"/>
            <a:r>
              <a:rPr lang="en-US" dirty="0"/>
              <a:t>Title – Click to Edit</a:t>
            </a:r>
          </a:p>
        </p:txBody>
      </p:sp>
      <p:sp>
        <p:nvSpPr>
          <p:cNvPr id="13" name="TextBox 12"/>
          <p:cNvSpPr txBox="1"/>
          <p:nvPr userDrawn="1"/>
        </p:nvSpPr>
        <p:spPr>
          <a:xfrm>
            <a:off x="152400" y="5334000"/>
            <a:ext cx="4191000" cy="584775"/>
          </a:xfrm>
          <a:prstGeom prst="rect">
            <a:avLst/>
          </a:prstGeom>
          <a:noFill/>
        </p:spPr>
        <p:txBody>
          <a:bodyPr wrap="square" rtlCol="0">
            <a:noAutofit/>
          </a:bodyPr>
          <a:lstStyle/>
          <a:p>
            <a:pPr algn="ctr"/>
            <a:r>
              <a:rPr lang="en-US" sz="3200" b="0" dirty="0">
                <a:solidFill>
                  <a:schemeClr val="bg1"/>
                </a:solidFill>
                <a:latin typeface="+mj-lt"/>
                <a:cs typeface="Arial" pitchFamily="34" charset="0"/>
              </a:rPr>
              <a:t>Delta Dental of Arizona</a:t>
            </a:r>
          </a:p>
        </p:txBody>
      </p:sp>
      <p:cxnSp>
        <p:nvCxnSpPr>
          <p:cNvPr id="5" name="Straight Connector 4"/>
          <p:cNvCxnSpPr/>
          <p:nvPr userDrawn="1"/>
        </p:nvCxnSpPr>
        <p:spPr>
          <a:xfrm>
            <a:off x="4474534" y="5105400"/>
            <a:ext cx="0" cy="1308174"/>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pic>
        <p:nvPicPr>
          <p:cNvPr id="19" name="Picture 18"/>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0" y="0"/>
            <a:ext cx="1938222" cy="480604"/>
          </a:xfrm>
          <a:prstGeom prst="rect">
            <a:avLst/>
          </a:prstGeom>
        </p:spPr>
      </p:pic>
    </p:spTree>
    <p:extLst>
      <p:ext uri="{BB962C8B-B14F-4D97-AF65-F5344CB8AC3E}">
        <p14:creationId xmlns:p14="http://schemas.microsoft.com/office/powerpoint/2010/main" val="423381351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userDrawn="1">
  <p:cSld name="3_Title Slide 1">
    <p:spTree>
      <p:nvGrpSpPr>
        <p:cNvPr id="1" name=""/>
        <p:cNvGrpSpPr/>
        <p:nvPr/>
      </p:nvGrpSpPr>
      <p:grpSpPr>
        <a:xfrm>
          <a:off x="0" y="0"/>
          <a:ext cx="0" cy="0"/>
          <a:chOff x="0" y="0"/>
          <a:chExt cx="0" cy="0"/>
        </a:xfrm>
      </p:grpSpPr>
      <p:pic>
        <p:nvPicPr>
          <p:cNvPr id="7" name="Picture 6"/>
          <p:cNvPicPr>
            <a:picLocks noChangeAspect="1"/>
          </p:cNvPicPr>
          <p:nvPr userDrawn="1"/>
        </p:nvPicPr>
        <p:blipFill rotWithShape="1">
          <a:blip r:embed="rId2">
            <a:extLst>
              <a:ext uri="{28A0092B-C50C-407E-A947-70E740481C1C}">
                <a14:useLocalDpi xmlns:a14="http://schemas.microsoft.com/office/drawing/2010/main" val="0"/>
              </a:ext>
            </a:extLst>
          </a:blip>
          <a:srcRect l="695" t="709" r="-4" b="84"/>
          <a:stretch/>
        </p:blipFill>
        <p:spPr>
          <a:xfrm>
            <a:off x="0" y="-1"/>
            <a:ext cx="9144000" cy="6858001"/>
          </a:xfrm>
          <a:prstGeom prst="rect">
            <a:avLst/>
          </a:prstGeom>
        </p:spPr>
      </p:pic>
      <p:sp>
        <p:nvSpPr>
          <p:cNvPr id="10" name="Rectangle 9">
            <a:extLst>
              <a:ext uri="{FF2B5EF4-FFF2-40B4-BE49-F238E27FC236}">
                <a16:creationId xmlns:a16="http://schemas.microsoft.com/office/drawing/2014/main" id="{8A006030-8EC8-44E7-89C7-5A5543D61A8E}"/>
              </a:ext>
            </a:extLst>
          </p:cNvPr>
          <p:cNvSpPr/>
          <p:nvPr userDrawn="1"/>
        </p:nvSpPr>
        <p:spPr>
          <a:xfrm>
            <a:off x="0" y="4648200"/>
            <a:ext cx="9144000" cy="2006748"/>
          </a:xfrm>
          <a:prstGeom prst="rect">
            <a:avLst/>
          </a:prstGeom>
          <a:solidFill>
            <a:srgbClr val="43B02A">
              <a:alpha val="6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18" name="Text Placeholder 17"/>
          <p:cNvSpPr>
            <a:spLocks noGrp="1"/>
          </p:cNvSpPr>
          <p:nvPr>
            <p:ph type="body" sz="quarter" idx="12" hasCustomPrompt="1"/>
          </p:nvPr>
        </p:nvSpPr>
        <p:spPr>
          <a:xfrm>
            <a:off x="381000" y="5787890"/>
            <a:ext cx="3810000" cy="308110"/>
          </a:xfrm>
        </p:spPr>
        <p:txBody>
          <a:bodyPr>
            <a:noAutofit/>
          </a:bodyPr>
          <a:lstStyle>
            <a:lvl1pPr marL="0" indent="0" algn="ctr">
              <a:spcBef>
                <a:spcPts val="1200"/>
              </a:spcBef>
              <a:buFontTx/>
              <a:buNone/>
              <a:defRPr sz="2400" baseline="30000">
                <a:solidFill>
                  <a:schemeClr val="bg1"/>
                </a:solidFill>
                <a:latin typeface="+mj-lt"/>
              </a:defRPr>
            </a:lvl1pPr>
          </a:lstStyle>
          <a:p>
            <a:pPr lvl="0"/>
            <a:r>
              <a:rPr lang="en-US" dirty="0"/>
              <a:t>Month Day, Year</a:t>
            </a:r>
          </a:p>
        </p:txBody>
      </p:sp>
      <p:sp>
        <p:nvSpPr>
          <p:cNvPr id="17" name="Text Placeholder 15"/>
          <p:cNvSpPr>
            <a:spLocks noGrp="1"/>
          </p:cNvSpPr>
          <p:nvPr>
            <p:ph type="body" sz="quarter" idx="11" hasCustomPrompt="1"/>
          </p:nvPr>
        </p:nvSpPr>
        <p:spPr>
          <a:xfrm>
            <a:off x="4663132" y="5410200"/>
            <a:ext cx="4376738" cy="927174"/>
          </a:xfrm>
        </p:spPr>
        <p:txBody>
          <a:bodyPr>
            <a:normAutofit/>
          </a:bodyPr>
          <a:lstStyle>
            <a:lvl1pPr marL="0" indent="0" algn="l">
              <a:spcBef>
                <a:spcPts val="1200"/>
              </a:spcBef>
              <a:buFontTx/>
              <a:buNone/>
              <a:defRPr sz="2000" b="0" baseline="0">
                <a:solidFill>
                  <a:schemeClr val="bg1"/>
                </a:solidFill>
                <a:latin typeface="+mj-lt"/>
              </a:defRPr>
            </a:lvl1pPr>
          </a:lstStyle>
          <a:p>
            <a:pPr lvl="0"/>
            <a:r>
              <a:rPr lang="en-US" dirty="0"/>
              <a:t>More info – Click to Edit</a:t>
            </a:r>
          </a:p>
        </p:txBody>
      </p:sp>
      <p:sp>
        <p:nvSpPr>
          <p:cNvPr id="16" name="Text Placeholder 13"/>
          <p:cNvSpPr>
            <a:spLocks noGrp="1"/>
          </p:cNvSpPr>
          <p:nvPr>
            <p:ph type="body" sz="quarter" idx="10" hasCustomPrompt="1"/>
          </p:nvPr>
        </p:nvSpPr>
        <p:spPr>
          <a:xfrm>
            <a:off x="4663076" y="5029200"/>
            <a:ext cx="4376738" cy="381000"/>
          </a:xfrm>
        </p:spPr>
        <p:txBody>
          <a:bodyPr/>
          <a:lstStyle>
            <a:lvl1pPr marL="0" indent="0" algn="l">
              <a:buFontTx/>
              <a:buNone/>
              <a:defRPr lang="en-US" sz="2500" b="1" kern="1200" baseline="0" dirty="0" smtClean="0">
                <a:solidFill>
                  <a:schemeClr val="bg1"/>
                </a:solidFill>
                <a:effectLst/>
                <a:latin typeface="+mj-lt"/>
                <a:ea typeface="+mn-ea"/>
                <a:cs typeface="Times New Roman" pitchFamily="18" charset="0"/>
              </a:defRPr>
            </a:lvl1pPr>
          </a:lstStyle>
          <a:p>
            <a:pPr lvl="0"/>
            <a:r>
              <a:rPr lang="en-US" dirty="0"/>
              <a:t>Title – Click to Edit</a:t>
            </a:r>
          </a:p>
        </p:txBody>
      </p:sp>
      <p:sp>
        <p:nvSpPr>
          <p:cNvPr id="13" name="TextBox 12"/>
          <p:cNvSpPr txBox="1"/>
          <p:nvPr userDrawn="1"/>
        </p:nvSpPr>
        <p:spPr>
          <a:xfrm>
            <a:off x="152400" y="5257800"/>
            <a:ext cx="4191000" cy="584775"/>
          </a:xfrm>
          <a:prstGeom prst="rect">
            <a:avLst/>
          </a:prstGeom>
          <a:noFill/>
        </p:spPr>
        <p:txBody>
          <a:bodyPr wrap="square" rtlCol="0">
            <a:noAutofit/>
          </a:bodyPr>
          <a:lstStyle/>
          <a:p>
            <a:pPr algn="ctr"/>
            <a:r>
              <a:rPr lang="en-US" sz="3200" b="0" dirty="0">
                <a:solidFill>
                  <a:schemeClr val="bg1"/>
                </a:solidFill>
                <a:latin typeface="+mj-lt"/>
                <a:cs typeface="Arial" pitchFamily="34" charset="0"/>
              </a:rPr>
              <a:t>Delta Dental of Arizona</a:t>
            </a:r>
          </a:p>
        </p:txBody>
      </p:sp>
      <p:cxnSp>
        <p:nvCxnSpPr>
          <p:cNvPr id="5" name="Straight Connector 4"/>
          <p:cNvCxnSpPr/>
          <p:nvPr userDrawn="1"/>
        </p:nvCxnSpPr>
        <p:spPr>
          <a:xfrm>
            <a:off x="4474534" y="5029200"/>
            <a:ext cx="0" cy="1308174"/>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pic>
        <p:nvPicPr>
          <p:cNvPr id="19" name="Picture 18"/>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0" y="0"/>
            <a:ext cx="1938222" cy="480604"/>
          </a:xfrm>
          <a:prstGeom prst="rect">
            <a:avLst/>
          </a:prstGeom>
        </p:spPr>
      </p:pic>
    </p:spTree>
    <p:extLst>
      <p:ext uri="{BB962C8B-B14F-4D97-AF65-F5344CB8AC3E}">
        <p14:creationId xmlns:p14="http://schemas.microsoft.com/office/powerpoint/2010/main" val="443211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userDrawn="1">
  <p:cSld name="2_Title Slide 1">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5A864EC5-FAD6-47CD-AFB3-0DA638B3C569}"/>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333"/>
            <a:ext cx="9144000" cy="6858000"/>
          </a:xfrm>
          <a:prstGeom prst="rect">
            <a:avLst/>
          </a:prstGeom>
        </p:spPr>
      </p:pic>
      <p:sp>
        <p:nvSpPr>
          <p:cNvPr id="10" name="Rectangle 9">
            <a:extLst>
              <a:ext uri="{FF2B5EF4-FFF2-40B4-BE49-F238E27FC236}">
                <a16:creationId xmlns:a16="http://schemas.microsoft.com/office/drawing/2014/main" id="{FA814CE6-63C1-4BEA-936F-F5E2101592E2}"/>
              </a:ext>
            </a:extLst>
          </p:cNvPr>
          <p:cNvSpPr/>
          <p:nvPr userDrawn="1"/>
        </p:nvSpPr>
        <p:spPr>
          <a:xfrm>
            <a:off x="0" y="4470251"/>
            <a:ext cx="9144000" cy="2006749"/>
          </a:xfrm>
          <a:prstGeom prst="rect">
            <a:avLst/>
          </a:prstGeom>
          <a:solidFill>
            <a:srgbClr val="43B02A">
              <a:alpha val="6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400" dirty="0"/>
          </a:p>
        </p:txBody>
      </p:sp>
      <p:sp>
        <p:nvSpPr>
          <p:cNvPr id="18" name="Text Placeholder 17"/>
          <p:cNvSpPr>
            <a:spLocks noGrp="1"/>
          </p:cNvSpPr>
          <p:nvPr>
            <p:ph type="body" sz="quarter" idx="12" hasCustomPrompt="1"/>
          </p:nvPr>
        </p:nvSpPr>
        <p:spPr>
          <a:xfrm>
            <a:off x="381000" y="5609941"/>
            <a:ext cx="3810000" cy="308110"/>
          </a:xfrm>
        </p:spPr>
        <p:txBody>
          <a:bodyPr>
            <a:noAutofit/>
          </a:bodyPr>
          <a:lstStyle>
            <a:lvl1pPr marL="0" indent="0" algn="ctr">
              <a:spcBef>
                <a:spcPts val="1200"/>
              </a:spcBef>
              <a:buFontTx/>
              <a:buNone/>
              <a:defRPr sz="2400" baseline="30000">
                <a:solidFill>
                  <a:schemeClr val="bg1"/>
                </a:solidFill>
                <a:latin typeface="+mj-lt"/>
              </a:defRPr>
            </a:lvl1pPr>
          </a:lstStyle>
          <a:p>
            <a:pPr lvl="0"/>
            <a:r>
              <a:rPr lang="en-US" dirty="0"/>
              <a:t>Month Day, Year</a:t>
            </a:r>
          </a:p>
        </p:txBody>
      </p:sp>
      <p:sp>
        <p:nvSpPr>
          <p:cNvPr id="17" name="Text Placeholder 15"/>
          <p:cNvSpPr>
            <a:spLocks noGrp="1"/>
          </p:cNvSpPr>
          <p:nvPr>
            <p:ph type="body" sz="quarter" idx="11" hasCustomPrompt="1"/>
          </p:nvPr>
        </p:nvSpPr>
        <p:spPr>
          <a:xfrm>
            <a:off x="4663132" y="5232251"/>
            <a:ext cx="4376738" cy="927174"/>
          </a:xfrm>
        </p:spPr>
        <p:txBody>
          <a:bodyPr>
            <a:normAutofit/>
          </a:bodyPr>
          <a:lstStyle>
            <a:lvl1pPr marL="0" indent="0" algn="l">
              <a:spcBef>
                <a:spcPts val="1200"/>
              </a:spcBef>
              <a:buFontTx/>
              <a:buNone/>
              <a:defRPr sz="2000" b="0" baseline="0">
                <a:solidFill>
                  <a:schemeClr val="bg1"/>
                </a:solidFill>
                <a:latin typeface="+mj-lt"/>
              </a:defRPr>
            </a:lvl1pPr>
          </a:lstStyle>
          <a:p>
            <a:pPr lvl="0"/>
            <a:r>
              <a:rPr lang="en-US" dirty="0"/>
              <a:t>More info – Click to Edit</a:t>
            </a:r>
          </a:p>
        </p:txBody>
      </p:sp>
      <p:sp>
        <p:nvSpPr>
          <p:cNvPr id="16" name="Text Placeholder 13"/>
          <p:cNvSpPr>
            <a:spLocks noGrp="1"/>
          </p:cNvSpPr>
          <p:nvPr>
            <p:ph type="body" sz="quarter" idx="10" hasCustomPrompt="1"/>
          </p:nvPr>
        </p:nvSpPr>
        <p:spPr>
          <a:xfrm>
            <a:off x="4663076" y="4851251"/>
            <a:ext cx="4376738" cy="381000"/>
          </a:xfrm>
        </p:spPr>
        <p:txBody>
          <a:bodyPr/>
          <a:lstStyle>
            <a:lvl1pPr marL="0" indent="0" algn="l">
              <a:buFontTx/>
              <a:buNone/>
              <a:defRPr lang="en-US" sz="2500" b="1" kern="1200" baseline="0" dirty="0" smtClean="0">
                <a:solidFill>
                  <a:schemeClr val="bg1"/>
                </a:solidFill>
                <a:effectLst/>
                <a:latin typeface="+mj-lt"/>
                <a:ea typeface="+mn-ea"/>
                <a:cs typeface="Times New Roman" pitchFamily="18" charset="0"/>
              </a:defRPr>
            </a:lvl1pPr>
          </a:lstStyle>
          <a:p>
            <a:pPr lvl="0"/>
            <a:r>
              <a:rPr lang="en-US" dirty="0"/>
              <a:t>Title – Click to Edit</a:t>
            </a:r>
          </a:p>
        </p:txBody>
      </p:sp>
      <p:sp>
        <p:nvSpPr>
          <p:cNvPr id="13" name="TextBox 12"/>
          <p:cNvSpPr txBox="1"/>
          <p:nvPr userDrawn="1"/>
        </p:nvSpPr>
        <p:spPr>
          <a:xfrm>
            <a:off x="152400" y="5079851"/>
            <a:ext cx="4191000" cy="584775"/>
          </a:xfrm>
          <a:prstGeom prst="rect">
            <a:avLst/>
          </a:prstGeom>
          <a:noFill/>
        </p:spPr>
        <p:txBody>
          <a:bodyPr wrap="square" rtlCol="0">
            <a:noAutofit/>
          </a:bodyPr>
          <a:lstStyle/>
          <a:p>
            <a:pPr algn="ctr"/>
            <a:r>
              <a:rPr lang="en-US" sz="3200" b="0" dirty="0">
                <a:solidFill>
                  <a:schemeClr val="bg1"/>
                </a:solidFill>
                <a:latin typeface="+mj-lt"/>
                <a:cs typeface="Arial" pitchFamily="34" charset="0"/>
              </a:rPr>
              <a:t>Delta Dental of Arizona</a:t>
            </a:r>
          </a:p>
        </p:txBody>
      </p:sp>
      <p:cxnSp>
        <p:nvCxnSpPr>
          <p:cNvPr id="5" name="Straight Connector 4"/>
          <p:cNvCxnSpPr/>
          <p:nvPr userDrawn="1"/>
        </p:nvCxnSpPr>
        <p:spPr>
          <a:xfrm>
            <a:off x="4474534" y="4851251"/>
            <a:ext cx="0" cy="1308174"/>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pic>
        <p:nvPicPr>
          <p:cNvPr id="19" name="Picture 18"/>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0" y="0"/>
            <a:ext cx="1938222" cy="480604"/>
          </a:xfrm>
          <a:prstGeom prst="rect">
            <a:avLst/>
          </a:prstGeom>
        </p:spPr>
      </p:pic>
    </p:spTree>
    <p:extLst>
      <p:ext uri="{BB962C8B-B14F-4D97-AF65-F5344CB8AC3E}">
        <p14:creationId xmlns:p14="http://schemas.microsoft.com/office/powerpoint/2010/main" val="2527698466"/>
      </p:ext>
    </p:extLst>
  </p:cSld>
  <p:clrMapOvr>
    <a:masterClrMapping/>
  </p:clrMapOvr>
  <p:extLst>
    <p:ext uri="{DCECCB84-F9BA-43D5-87BE-67443E8EF086}">
      <p15:sldGuideLst xmlns:p15="http://schemas.microsoft.com/office/powerpoint/2012/main">
        <p15:guide id="1" orient="horz" pos="2160">
          <p15:clr>
            <a:srgbClr val="FBAE40"/>
          </p15:clr>
        </p15:guide>
        <p15:guide id="2" pos="2880">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userDrawn="1">
  <p:cSld name="2_Title Slide 2">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89888C14-2018-4BBF-ABBE-188FE67142C3}"/>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361951" y="-76200"/>
            <a:ext cx="9715502" cy="6477001"/>
          </a:xfrm>
          <a:prstGeom prst="rect">
            <a:avLst/>
          </a:prstGeom>
        </p:spPr>
      </p:pic>
      <p:sp>
        <p:nvSpPr>
          <p:cNvPr id="2" name="Rectangle 1"/>
          <p:cNvSpPr/>
          <p:nvPr userDrawn="1"/>
        </p:nvSpPr>
        <p:spPr>
          <a:xfrm>
            <a:off x="0" y="5168826"/>
            <a:ext cx="9144000" cy="1689174"/>
          </a:xfrm>
          <a:prstGeom prst="rect">
            <a:avLst/>
          </a:prstGeom>
          <a:solidFill>
            <a:srgbClr val="43B02A">
              <a:alpha val="6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18" name="Text Placeholder 17"/>
          <p:cNvSpPr>
            <a:spLocks noGrp="1"/>
          </p:cNvSpPr>
          <p:nvPr>
            <p:ph type="body" sz="quarter" idx="12" hasCustomPrompt="1"/>
          </p:nvPr>
        </p:nvSpPr>
        <p:spPr>
          <a:xfrm>
            <a:off x="381000" y="6122448"/>
            <a:ext cx="3810000" cy="308110"/>
          </a:xfrm>
        </p:spPr>
        <p:txBody>
          <a:bodyPr>
            <a:noAutofit/>
          </a:bodyPr>
          <a:lstStyle>
            <a:lvl1pPr marL="0" indent="0" algn="ctr">
              <a:spcBef>
                <a:spcPts val="1200"/>
              </a:spcBef>
              <a:buFontTx/>
              <a:buNone/>
              <a:defRPr sz="2400" baseline="30000">
                <a:solidFill>
                  <a:schemeClr val="bg1"/>
                </a:solidFill>
                <a:latin typeface="+mj-lt"/>
              </a:defRPr>
            </a:lvl1pPr>
          </a:lstStyle>
          <a:p>
            <a:pPr lvl="0"/>
            <a:r>
              <a:rPr lang="en-US" dirty="0"/>
              <a:t>Month Day, Year</a:t>
            </a:r>
          </a:p>
        </p:txBody>
      </p:sp>
      <p:sp>
        <p:nvSpPr>
          <p:cNvPr id="17" name="Text Placeholder 15"/>
          <p:cNvSpPr>
            <a:spLocks noGrp="1"/>
          </p:cNvSpPr>
          <p:nvPr>
            <p:ph type="body" sz="quarter" idx="11" hasCustomPrompt="1"/>
          </p:nvPr>
        </p:nvSpPr>
        <p:spPr>
          <a:xfrm>
            <a:off x="4663132" y="5776657"/>
            <a:ext cx="4376738" cy="927174"/>
          </a:xfrm>
        </p:spPr>
        <p:txBody>
          <a:bodyPr>
            <a:normAutofit/>
          </a:bodyPr>
          <a:lstStyle>
            <a:lvl1pPr marL="0" indent="0" algn="l">
              <a:spcBef>
                <a:spcPts val="1200"/>
              </a:spcBef>
              <a:buFontTx/>
              <a:buNone/>
              <a:defRPr sz="2000" b="0" baseline="0">
                <a:solidFill>
                  <a:schemeClr val="bg1"/>
                </a:solidFill>
                <a:latin typeface="+mj-lt"/>
              </a:defRPr>
            </a:lvl1pPr>
          </a:lstStyle>
          <a:p>
            <a:pPr lvl="0"/>
            <a:r>
              <a:rPr lang="en-US" dirty="0"/>
              <a:t>More info – Click to Edit</a:t>
            </a:r>
          </a:p>
        </p:txBody>
      </p:sp>
      <p:sp>
        <p:nvSpPr>
          <p:cNvPr id="16" name="Text Placeholder 13"/>
          <p:cNvSpPr>
            <a:spLocks noGrp="1"/>
          </p:cNvSpPr>
          <p:nvPr>
            <p:ph type="body" sz="quarter" idx="10" hasCustomPrompt="1"/>
          </p:nvPr>
        </p:nvSpPr>
        <p:spPr>
          <a:xfrm>
            <a:off x="4663076" y="5395657"/>
            <a:ext cx="4376738" cy="381000"/>
          </a:xfrm>
        </p:spPr>
        <p:txBody>
          <a:bodyPr/>
          <a:lstStyle>
            <a:lvl1pPr marL="0" indent="0" algn="l">
              <a:buFontTx/>
              <a:buNone/>
              <a:defRPr lang="en-US" sz="2500" b="1" kern="1200" baseline="0" dirty="0" smtClean="0">
                <a:solidFill>
                  <a:schemeClr val="bg1"/>
                </a:solidFill>
                <a:effectLst/>
                <a:latin typeface="+mj-lt"/>
                <a:ea typeface="+mn-ea"/>
                <a:cs typeface="Times New Roman" pitchFamily="18" charset="0"/>
              </a:defRPr>
            </a:lvl1pPr>
          </a:lstStyle>
          <a:p>
            <a:pPr lvl="0"/>
            <a:r>
              <a:rPr lang="en-US" dirty="0"/>
              <a:t>Title – Click to Edit</a:t>
            </a:r>
          </a:p>
        </p:txBody>
      </p:sp>
      <p:sp>
        <p:nvSpPr>
          <p:cNvPr id="13" name="TextBox 12"/>
          <p:cNvSpPr txBox="1"/>
          <p:nvPr userDrawn="1"/>
        </p:nvSpPr>
        <p:spPr>
          <a:xfrm>
            <a:off x="152400" y="5592358"/>
            <a:ext cx="4191000" cy="584775"/>
          </a:xfrm>
          <a:prstGeom prst="rect">
            <a:avLst/>
          </a:prstGeom>
          <a:noFill/>
        </p:spPr>
        <p:txBody>
          <a:bodyPr wrap="square" rtlCol="0">
            <a:spAutoFit/>
          </a:bodyPr>
          <a:lstStyle/>
          <a:p>
            <a:pPr algn="ctr"/>
            <a:r>
              <a:rPr lang="en-US" sz="3200" b="0" dirty="0">
                <a:solidFill>
                  <a:schemeClr val="bg1"/>
                </a:solidFill>
                <a:latin typeface="+mj-lt"/>
                <a:cs typeface="Arial" pitchFamily="34" charset="0"/>
              </a:rPr>
              <a:t>Delta Dental of Arizona</a:t>
            </a:r>
          </a:p>
        </p:txBody>
      </p:sp>
      <p:cxnSp>
        <p:nvCxnSpPr>
          <p:cNvPr id="5" name="Straight Connector 4"/>
          <p:cNvCxnSpPr/>
          <p:nvPr userDrawn="1"/>
        </p:nvCxnSpPr>
        <p:spPr>
          <a:xfrm>
            <a:off x="4495800" y="5378465"/>
            <a:ext cx="0" cy="1308174"/>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pic>
        <p:nvPicPr>
          <p:cNvPr id="14" name="Picture 13"/>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0" y="-1"/>
            <a:ext cx="1938222" cy="480604"/>
          </a:xfrm>
          <a:prstGeom prst="rect">
            <a:avLst/>
          </a:prstGeom>
        </p:spPr>
      </p:pic>
    </p:spTree>
    <p:extLst>
      <p:ext uri="{BB962C8B-B14F-4D97-AF65-F5344CB8AC3E}">
        <p14:creationId xmlns:p14="http://schemas.microsoft.com/office/powerpoint/2010/main" val="302414402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le &amp; Bullet List">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38BBB11F-9C17-423F-8618-8D060582B07F}" type="datetimeFigureOut">
              <a:rPr lang="en-US" smtClean="0"/>
              <a:t>7/18/2024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6797967B-48C1-4A01-BC85-2765605C4699}" type="slidenum">
              <a:rPr lang="en-US" smtClean="0"/>
              <a:t>‹#›</a:t>
            </a:fld>
            <a:endParaRPr lang="en-US"/>
          </a:p>
        </p:txBody>
      </p:sp>
      <p:sp>
        <p:nvSpPr>
          <p:cNvPr id="8" name="Text Placeholder 7"/>
          <p:cNvSpPr>
            <a:spLocks noGrp="1"/>
          </p:cNvSpPr>
          <p:nvPr>
            <p:ph type="body" sz="quarter" idx="13" hasCustomPrompt="1"/>
          </p:nvPr>
        </p:nvSpPr>
        <p:spPr>
          <a:xfrm>
            <a:off x="457200" y="1600200"/>
            <a:ext cx="8229600" cy="4572000"/>
          </a:xfrm>
        </p:spPr>
        <p:txBody>
          <a:bodyPr/>
          <a:lstStyle>
            <a:lvl1pPr>
              <a:defRPr baseline="0">
                <a:latin typeface="+mj-lt"/>
              </a:defRPr>
            </a:lvl1pPr>
            <a:lvl2pPr>
              <a:defRPr>
                <a:latin typeface="+mj-lt"/>
              </a:defRPr>
            </a:lvl2pPr>
            <a:lvl3pPr>
              <a:defRPr>
                <a:latin typeface="+mj-lt"/>
              </a:defRPr>
            </a:lvl3pPr>
            <a:lvl4pPr>
              <a:defRPr>
                <a:latin typeface="+mj-lt"/>
              </a:defRPr>
            </a:lvl4pPr>
            <a:lvl5pPr>
              <a:defRPr>
                <a:latin typeface="+mj-lt"/>
              </a:defRPr>
            </a:lvl5pPr>
          </a:lstStyle>
          <a:p>
            <a:pPr lvl="0"/>
            <a:r>
              <a:rPr lang="en-US" dirty="0"/>
              <a:t>Click to add bulleted list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8" name="Text Placeholder 17"/>
          <p:cNvSpPr>
            <a:spLocks noGrp="1"/>
          </p:cNvSpPr>
          <p:nvPr>
            <p:ph type="body" sz="quarter" idx="14" hasCustomPrompt="1"/>
          </p:nvPr>
        </p:nvSpPr>
        <p:spPr>
          <a:xfrm>
            <a:off x="685800" y="228600"/>
            <a:ext cx="6629400" cy="381000"/>
          </a:xfrm>
        </p:spPr>
        <p:txBody>
          <a:bodyPr>
            <a:noAutofit/>
          </a:bodyPr>
          <a:lstStyle>
            <a:lvl1pPr marL="0" indent="0">
              <a:buNone/>
              <a:defRPr lang="en-US" sz="3200" b="1" kern="1200" dirty="0" smtClean="0">
                <a:solidFill>
                  <a:srgbClr val="6F5A95"/>
                </a:solidFill>
                <a:latin typeface="+mj-lt"/>
                <a:ea typeface="+mn-ea"/>
                <a:cs typeface="Arial" pitchFamily="34" charset="0"/>
              </a:defRPr>
            </a:lvl1pPr>
            <a:lvl2pPr marL="457200" indent="0">
              <a:buNone/>
              <a:defRPr lang="en-US" sz="3200" kern="1200" dirty="0" smtClean="0">
                <a:solidFill>
                  <a:srgbClr val="6F5A95"/>
                </a:solidFill>
                <a:latin typeface="Arial Black" pitchFamily="34" charset="0"/>
                <a:ea typeface="+mn-ea"/>
                <a:cs typeface="Arial" pitchFamily="34" charset="0"/>
              </a:defRPr>
            </a:lvl2pPr>
            <a:lvl3pPr marL="914400" indent="0">
              <a:buNone/>
              <a:defRPr lang="en-US" sz="3200" kern="1200" dirty="0" smtClean="0">
                <a:solidFill>
                  <a:srgbClr val="6F5A95"/>
                </a:solidFill>
                <a:latin typeface="Arial Black" pitchFamily="34" charset="0"/>
                <a:ea typeface="+mn-ea"/>
                <a:cs typeface="Arial" pitchFamily="34" charset="0"/>
              </a:defRPr>
            </a:lvl3pPr>
            <a:lvl4pPr marL="1371600" indent="0">
              <a:buNone/>
              <a:defRPr lang="en-US" sz="3200" kern="1200" dirty="0" smtClean="0">
                <a:solidFill>
                  <a:srgbClr val="6F5A95"/>
                </a:solidFill>
                <a:latin typeface="Arial Black" pitchFamily="34" charset="0"/>
                <a:ea typeface="+mn-ea"/>
                <a:cs typeface="Arial" pitchFamily="34" charset="0"/>
              </a:defRPr>
            </a:lvl4pPr>
            <a:lvl5pPr marL="1828800" indent="0">
              <a:buNone/>
              <a:defRPr lang="en-US" sz="3200" kern="1200" dirty="0">
                <a:solidFill>
                  <a:srgbClr val="6F5A95"/>
                </a:solidFill>
                <a:latin typeface="Arial Black" pitchFamily="34" charset="0"/>
                <a:ea typeface="+mn-ea"/>
                <a:cs typeface="Arial" pitchFamily="34" charset="0"/>
              </a:defRPr>
            </a:lvl5pPr>
          </a:lstStyle>
          <a:p>
            <a:pPr lvl="0"/>
            <a:r>
              <a:rPr lang="en-US" dirty="0"/>
              <a:t>TITLE--click to edit</a:t>
            </a:r>
          </a:p>
        </p:txBody>
      </p:sp>
      <p:sp>
        <p:nvSpPr>
          <p:cNvPr id="20" name="Text Placeholder 19"/>
          <p:cNvSpPr>
            <a:spLocks noGrp="1"/>
          </p:cNvSpPr>
          <p:nvPr>
            <p:ph type="body" sz="quarter" idx="15" hasCustomPrompt="1"/>
          </p:nvPr>
        </p:nvSpPr>
        <p:spPr>
          <a:xfrm>
            <a:off x="685800" y="609600"/>
            <a:ext cx="6629400" cy="466725"/>
          </a:xfrm>
        </p:spPr>
        <p:txBody>
          <a:bodyPr>
            <a:noAutofit/>
          </a:bodyPr>
          <a:lstStyle>
            <a:lvl1pPr marL="0" indent="0">
              <a:buNone/>
              <a:defRPr lang="en-US" sz="3200" kern="1200" dirty="0" smtClean="0">
                <a:solidFill>
                  <a:schemeClr val="accent1"/>
                </a:solidFill>
                <a:latin typeface="+mj-lt"/>
                <a:ea typeface="+mn-ea"/>
                <a:cs typeface="Arial" pitchFamily="34" charset="0"/>
              </a:defRPr>
            </a:lvl1pPr>
            <a:lvl2pPr marL="457200" indent="0">
              <a:buNone/>
              <a:defRPr lang="en-US" sz="3200" kern="1200" dirty="0" smtClean="0">
                <a:solidFill>
                  <a:schemeClr val="accent1"/>
                </a:solidFill>
                <a:latin typeface="Arial Black" pitchFamily="34" charset="0"/>
                <a:ea typeface="+mn-ea"/>
                <a:cs typeface="Arial" pitchFamily="34" charset="0"/>
              </a:defRPr>
            </a:lvl2pPr>
            <a:lvl3pPr marL="914400" indent="0">
              <a:buNone/>
              <a:defRPr lang="en-US" sz="3200" kern="1200" dirty="0" smtClean="0">
                <a:solidFill>
                  <a:schemeClr val="accent1"/>
                </a:solidFill>
                <a:latin typeface="Arial Black" pitchFamily="34" charset="0"/>
                <a:ea typeface="+mn-ea"/>
                <a:cs typeface="Arial" pitchFamily="34" charset="0"/>
              </a:defRPr>
            </a:lvl3pPr>
            <a:lvl4pPr marL="1371600" indent="0">
              <a:buNone/>
              <a:defRPr lang="en-US" sz="3200" kern="1200" dirty="0" smtClean="0">
                <a:solidFill>
                  <a:schemeClr val="accent1"/>
                </a:solidFill>
                <a:latin typeface="Arial Black" pitchFamily="34" charset="0"/>
                <a:ea typeface="+mn-ea"/>
                <a:cs typeface="Arial" pitchFamily="34" charset="0"/>
              </a:defRPr>
            </a:lvl4pPr>
            <a:lvl5pPr marL="1828800" indent="0">
              <a:buNone/>
              <a:defRPr lang="en-US" sz="3200" kern="1200" dirty="0">
                <a:solidFill>
                  <a:schemeClr val="accent1"/>
                </a:solidFill>
                <a:latin typeface="Arial Black" pitchFamily="34" charset="0"/>
                <a:ea typeface="+mn-ea"/>
                <a:cs typeface="Arial" pitchFamily="34" charset="0"/>
              </a:defRPr>
            </a:lvl5pPr>
          </a:lstStyle>
          <a:p>
            <a:pPr lvl="0"/>
            <a:r>
              <a:rPr lang="en-US" dirty="0"/>
              <a:t>CONTINUED--click to edit</a:t>
            </a:r>
          </a:p>
        </p:txBody>
      </p:sp>
    </p:spTree>
    <p:extLst>
      <p:ext uri="{BB962C8B-B14F-4D97-AF65-F5344CB8AC3E}">
        <p14:creationId xmlns:p14="http://schemas.microsoft.com/office/powerpoint/2010/main" val="185193158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38BBB11F-9C17-423F-8618-8D060582B07F}" type="datetimeFigureOut">
              <a:rPr lang="en-US" smtClean="0"/>
              <a:t>7/18/2024</a:t>
            </a:fld>
            <a:endParaRPr lang="en-US" dirty="0"/>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797967B-48C1-4A01-BC85-2765605C4699}" type="slidenum">
              <a:rPr lang="en-US" smtClean="0"/>
              <a:t>‹#›</a:t>
            </a:fld>
            <a:endParaRPr lang="en-US"/>
          </a:p>
        </p:txBody>
      </p:sp>
      <p:sp>
        <p:nvSpPr>
          <p:cNvPr id="7" name="Rectangle 6"/>
          <p:cNvSpPr/>
          <p:nvPr userDrawn="1"/>
        </p:nvSpPr>
        <p:spPr bwMode="auto">
          <a:xfrm>
            <a:off x="-152400" y="381000"/>
            <a:ext cx="685800" cy="152400"/>
          </a:xfrm>
          <a:prstGeom prst="rect">
            <a:avLst/>
          </a:prstGeom>
          <a:solidFill>
            <a:srgbClr val="6F5A95"/>
          </a:solidFill>
          <a:ln>
            <a:noFill/>
          </a:ln>
          <a:effectLst/>
        </p:spPr>
        <p:txBody>
          <a:bodyPr/>
          <a:lstStyle/>
          <a:p>
            <a:pPr marL="342900" indent="-342900">
              <a:defRPr/>
            </a:pPr>
            <a:endParaRPr lang="en-US"/>
          </a:p>
        </p:txBody>
      </p:sp>
      <p:sp>
        <p:nvSpPr>
          <p:cNvPr id="10" name="Text Placeholder 9"/>
          <p:cNvSpPr>
            <a:spLocks noGrp="1"/>
          </p:cNvSpPr>
          <p:nvPr>
            <p:ph type="body" sz="quarter" idx="13" hasCustomPrompt="1"/>
          </p:nvPr>
        </p:nvSpPr>
        <p:spPr>
          <a:xfrm>
            <a:off x="381000" y="1600200"/>
            <a:ext cx="8229600" cy="533400"/>
          </a:xfrm>
        </p:spPr>
        <p:txBody>
          <a:bodyPr>
            <a:normAutofit/>
          </a:bodyPr>
          <a:lstStyle>
            <a:lvl1pPr marL="0" indent="0">
              <a:buFontTx/>
              <a:buNone/>
              <a:defRPr sz="2300" b="1">
                <a:latin typeface="+mj-lt"/>
              </a:defRPr>
            </a:lvl1pPr>
          </a:lstStyle>
          <a:p>
            <a:pPr lvl="0"/>
            <a:r>
              <a:rPr lang="en-US" dirty="0"/>
              <a:t>HEADLINE--click to edit</a:t>
            </a:r>
          </a:p>
          <a:p>
            <a:pPr lvl="0"/>
            <a:endParaRPr lang="en-US" dirty="0"/>
          </a:p>
          <a:p>
            <a:pPr lvl="0"/>
            <a:endParaRPr lang="en-US" dirty="0"/>
          </a:p>
        </p:txBody>
      </p:sp>
      <p:sp>
        <p:nvSpPr>
          <p:cNvPr id="12" name="Text Placeholder 11"/>
          <p:cNvSpPr>
            <a:spLocks noGrp="1"/>
          </p:cNvSpPr>
          <p:nvPr>
            <p:ph type="body" sz="quarter" idx="14" hasCustomPrompt="1"/>
          </p:nvPr>
        </p:nvSpPr>
        <p:spPr>
          <a:xfrm>
            <a:off x="381000" y="2133600"/>
            <a:ext cx="8229600" cy="381000"/>
          </a:xfrm>
        </p:spPr>
        <p:txBody>
          <a:bodyPr/>
          <a:lstStyle>
            <a:lvl1pPr marL="0" indent="0">
              <a:buFontTx/>
              <a:buNone/>
              <a:defRPr sz="1800" b="1" baseline="0">
                <a:solidFill>
                  <a:schemeClr val="accent1"/>
                </a:solidFill>
                <a:latin typeface="+mj-lt"/>
              </a:defRPr>
            </a:lvl1pPr>
          </a:lstStyle>
          <a:p>
            <a:pPr lvl="0"/>
            <a:r>
              <a:rPr lang="en-US" dirty="0"/>
              <a:t>SUBHEAD--click to edit</a:t>
            </a:r>
          </a:p>
        </p:txBody>
      </p:sp>
      <p:sp>
        <p:nvSpPr>
          <p:cNvPr id="14" name="Text Placeholder 13"/>
          <p:cNvSpPr>
            <a:spLocks noGrp="1"/>
          </p:cNvSpPr>
          <p:nvPr>
            <p:ph type="body" sz="quarter" idx="15" hasCustomPrompt="1"/>
          </p:nvPr>
        </p:nvSpPr>
        <p:spPr>
          <a:xfrm>
            <a:off x="381000" y="2514600"/>
            <a:ext cx="8229600" cy="3657600"/>
          </a:xfrm>
        </p:spPr>
        <p:txBody>
          <a:bodyPr/>
          <a:lstStyle>
            <a:lvl1pPr marL="0" indent="0">
              <a:buFontTx/>
              <a:buNone/>
              <a:defRPr sz="1800">
                <a:solidFill>
                  <a:schemeClr val="tx1">
                    <a:lumMod val="75000"/>
                    <a:lumOff val="25000"/>
                  </a:schemeClr>
                </a:solidFill>
                <a:latin typeface="+mj-lt"/>
              </a:defRPr>
            </a:lvl1pPr>
          </a:lstStyle>
          <a:p>
            <a:pPr lvl="0"/>
            <a:r>
              <a:rPr lang="en-US" dirty="0"/>
              <a:t>Copy--click to edit </a:t>
            </a:r>
          </a:p>
        </p:txBody>
      </p:sp>
      <p:sp>
        <p:nvSpPr>
          <p:cNvPr id="18" name="Text Placeholder 17"/>
          <p:cNvSpPr>
            <a:spLocks noGrp="1"/>
          </p:cNvSpPr>
          <p:nvPr>
            <p:ph type="body" sz="quarter" idx="16" hasCustomPrompt="1"/>
          </p:nvPr>
        </p:nvSpPr>
        <p:spPr>
          <a:xfrm>
            <a:off x="685800" y="228600"/>
            <a:ext cx="6400800" cy="390525"/>
          </a:xfrm>
        </p:spPr>
        <p:txBody>
          <a:bodyPr>
            <a:noAutofit/>
          </a:bodyPr>
          <a:lstStyle>
            <a:lvl1pPr marL="0" indent="0">
              <a:buFontTx/>
              <a:buNone/>
              <a:defRPr lang="en-US" sz="3200" b="1" kern="1200" dirty="0" smtClean="0">
                <a:solidFill>
                  <a:srgbClr val="6F5A95"/>
                </a:solidFill>
                <a:latin typeface="+mj-lt"/>
                <a:ea typeface="+mn-ea"/>
                <a:cs typeface="Arial" pitchFamily="34" charset="0"/>
              </a:defRPr>
            </a:lvl1pPr>
            <a:lvl2pPr>
              <a:defRPr lang="en-US" sz="3200" kern="1200" dirty="0" smtClean="0">
                <a:solidFill>
                  <a:srgbClr val="6F5A95"/>
                </a:solidFill>
                <a:latin typeface="Arial Black" pitchFamily="34" charset="0"/>
                <a:ea typeface="+mn-ea"/>
                <a:cs typeface="Arial" pitchFamily="34" charset="0"/>
              </a:defRPr>
            </a:lvl2pPr>
            <a:lvl3pPr>
              <a:defRPr lang="en-US" sz="3200" kern="1200" dirty="0" smtClean="0">
                <a:solidFill>
                  <a:srgbClr val="6F5A95"/>
                </a:solidFill>
                <a:latin typeface="Arial Black" pitchFamily="34" charset="0"/>
                <a:ea typeface="+mn-ea"/>
                <a:cs typeface="Arial" pitchFamily="34" charset="0"/>
              </a:defRPr>
            </a:lvl3pPr>
            <a:lvl4pPr>
              <a:defRPr lang="en-US" sz="3200" kern="1200" dirty="0" smtClean="0">
                <a:solidFill>
                  <a:srgbClr val="6F5A95"/>
                </a:solidFill>
                <a:latin typeface="Arial Black" pitchFamily="34" charset="0"/>
                <a:ea typeface="+mn-ea"/>
                <a:cs typeface="Arial" pitchFamily="34" charset="0"/>
              </a:defRPr>
            </a:lvl4pPr>
            <a:lvl5pPr>
              <a:defRPr lang="en-US" sz="3200" kern="1200" dirty="0">
                <a:solidFill>
                  <a:srgbClr val="6F5A95"/>
                </a:solidFill>
                <a:latin typeface="Arial Black" pitchFamily="34" charset="0"/>
                <a:ea typeface="+mn-ea"/>
                <a:cs typeface="Arial" pitchFamily="34" charset="0"/>
              </a:defRPr>
            </a:lvl5pPr>
          </a:lstStyle>
          <a:p>
            <a:pPr lvl="0"/>
            <a:r>
              <a:rPr lang="en-US" dirty="0"/>
              <a:t>TITLE--click to edit</a:t>
            </a:r>
          </a:p>
        </p:txBody>
      </p:sp>
      <p:sp>
        <p:nvSpPr>
          <p:cNvPr id="20" name="Text Placeholder 19"/>
          <p:cNvSpPr>
            <a:spLocks noGrp="1"/>
          </p:cNvSpPr>
          <p:nvPr>
            <p:ph type="body" sz="quarter" idx="17" hasCustomPrompt="1"/>
          </p:nvPr>
        </p:nvSpPr>
        <p:spPr>
          <a:xfrm>
            <a:off x="685800" y="609600"/>
            <a:ext cx="6400800" cy="390525"/>
          </a:xfrm>
        </p:spPr>
        <p:txBody>
          <a:bodyPr>
            <a:noAutofit/>
          </a:bodyPr>
          <a:lstStyle>
            <a:lvl1pPr marL="0" indent="0">
              <a:buFontTx/>
              <a:buNone/>
              <a:defRPr lang="en-US" sz="3200" kern="1200" dirty="0" smtClean="0">
                <a:solidFill>
                  <a:schemeClr val="accent1"/>
                </a:solidFill>
                <a:latin typeface="+mj-lt"/>
                <a:ea typeface="+mn-ea"/>
                <a:cs typeface="Arial" pitchFamily="34" charset="0"/>
              </a:defRPr>
            </a:lvl1pPr>
            <a:lvl2pPr marL="457200" indent="0">
              <a:buFontTx/>
              <a:buNone/>
              <a:defRPr lang="en-US" sz="3200" kern="1200" dirty="0" smtClean="0">
                <a:solidFill>
                  <a:schemeClr val="accent1"/>
                </a:solidFill>
                <a:latin typeface="Arial Black" pitchFamily="34" charset="0"/>
                <a:ea typeface="+mn-ea"/>
                <a:cs typeface="Arial" pitchFamily="34" charset="0"/>
              </a:defRPr>
            </a:lvl2pPr>
            <a:lvl3pPr marL="914400" indent="0">
              <a:buFontTx/>
              <a:buNone/>
              <a:defRPr lang="en-US" sz="3200" kern="1200" dirty="0" smtClean="0">
                <a:solidFill>
                  <a:schemeClr val="accent1"/>
                </a:solidFill>
                <a:latin typeface="Arial Black" pitchFamily="34" charset="0"/>
                <a:ea typeface="+mn-ea"/>
                <a:cs typeface="Arial" pitchFamily="34" charset="0"/>
              </a:defRPr>
            </a:lvl3pPr>
            <a:lvl4pPr marL="1371600" indent="0">
              <a:buFontTx/>
              <a:buNone/>
              <a:defRPr lang="en-US" sz="3200" kern="1200" dirty="0" smtClean="0">
                <a:solidFill>
                  <a:schemeClr val="accent1"/>
                </a:solidFill>
                <a:latin typeface="Arial Black" pitchFamily="34" charset="0"/>
                <a:ea typeface="+mn-ea"/>
                <a:cs typeface="Arial" pitchFamily="34" charset="0"/>
              </a:defRPr>
            </a:lvl4pPr>
            <a:lvl5pPr marL="1828800" indent="0">
              <a:buFontTx/>
              <a:buNone/>
              <a:defRPr lang="en-US" sz="3200" kern="1200" dirty="0">
                <a:solidFill>
                  <a:schemeClr val="accent1"/>
                </a:solidFill>
                <a:latin typeface="Arial Black" pitchFamily="34" charset="0"/>
                <a:ea typeface="+mn-ea"/>
                <a:cs typeface="Arial" pitchFamily="34" charset="0"/>
              </a:defRPr>
            </a:lvl5pPr>
          </a:lstStyle>
          <a:p>
            <a:pPr lvl="0"/>
            <a:r>
              <a:rPr lang="en-US" dirty="0"/>
              <a:t>CONTINUED--click to edit</a:t>
            </a:r>
          </a:p>
        </p:txBody>
      </p:sp>
    </p:spTree>
    <p:extLst>
      <p:ext uri="{BB962C8B-B14F-4D97-AF65-F5344CB8AC3E}">
        <p14:creationId xmlns:p14="http://schemas.microsoft.com/office/powerpoint/2010/main" val="40551071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38BBB11F-9C17-423F-8618-8D060582B07F}" type="datetimeFigureOut">
              <a:rPr lang="en-US" smtClean="0"/>
              <a:t>7/18/2024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797967B-48C1-4A01-BC85-2765605C4699}" type="slidenum">
              <a:rPr lang="en-US" smtClean="0"/>
              <a:t>‹#›</a:t>
            </a:fld>
            <a:endParaRPr lang="en-US"/>
          </a:p>
        </p:txBody>
      </p:sp>
      <p:sp>
        <p:nvSpPr>
          <p:cNvPr id="8" name="Oval 7"/>
          <p:cNvSpPr/>
          <p:nvPr userDrawn="1"/>
        </p:nvSpPr>
        <p:spPr bwMode="auto">
          <a:xfrm>
            <a:off x="4914900" y="2024063"/>
            <a:ext cx="4376738" cy="4376737"/>
          </a:xfrm>
          <a:prstGeom prst="ellipse">
            <a:avLst/>
          </a:prstGeom>
          <a:solidFill>
            <a:schemeClr val="tx2">
              <a:lumMod val="75000"/>
            </a:schemeClr>
          </a:solidFill>
          <a:ln>
            <a:noFill/>
          </a:ln>
          <a:effectLst/>
        </p:spPr>
        <p:txBody>
          <a:bodyPr/>
          <a:lstStyle/>
          <a:p>
            <a:pPr marL="342900" indent="-342900">
              <a:defRPr/>
            </a:pPr>
            <a:endParaRPr lang="en-US"/>
          </a:p>
        </p:txBody>
      </p:sp>
      <p:pic>
        <p:nvPicPr>
          <p:cNvPr id="10" name="Picture 2" descr="H:\Marketing\Projects - Sales\State of AZ Account\2015 Implementation &amp; OE\Liasion Training PPT\PMS-361-C-DDAZ-Logo.jp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7562450" y="291737"/>
            <a:ext cx="1222775" cy="29890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5066459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722313" y="4406900"/>
            <a:ext cx="7772400" cy="1362075"/>
          </a:xfrm>
          <a:prstGeom prst="rect">
            <a:avLst/>
          </a:prstGeom>
        </p:spPr>
        <p:txBody>
          <a:bodyPr anchor="t"/>
          <a:lstStyle>
            <a:lvl1pPr algn="l">
              <a:defRPr sz="3200" b="1" cap="all" baseline="0">
                <a:solidFill>
                  <a:srgbClr val="5FBC4A"/>
                </a:solidFill>
                <a:latin typeface="+mj-lt"/>
                <a:cs typeface="Arial" pitchFamily="34" charset="0"/>
              </a:defRPr>
            </a:lvl1pPr>
          </a:lstStyle>
          <a:p>
            <a:r>
              <a:rPr lang="en-US" dirty="0"/>
              <a:t>Click to edit section title</a:t>
            </a:r>
          </a:p>
        </p:txBody>
      </p:sp>
      <p:sp>
        <p:nvSpPr>
          <p:cNvPr id="3" name="Text Placeholder 2"/>
          <p:cNvSpPr>
            <a:spLocks noGrp="1"/>
          </p:cNvSpPr>
          <p:nvPr>
            <p:ph type="body" idx="1" hasCustomPrompt="1"/>
          </p:nvPr>
        </p:nvSpPr>
        <p:spPr>
          <a:xfrm>
            <a:off x="722313" y="2906713"/>
            <a:ext cx="7772400" cy="1500187"/>
          </a:xfrm>
        </p:spPr>
        <p:txBody>
          <a:bodyPr anchor="b"/>
          <a:lstStyle>
            <a:lvl1pPr marL="0" indent="0">
              <a:buNone/>
              <a:defRPr sz="2000">
                <a:solidFill>
                  <a:srgbClr val="666666"/>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text</a:t>
            </a:r>
          </a:p>
        </p:txBody>
      </p:sp>
      <p:sp>
        <p:nvSpPr>
          <p:cNvPr id="4" name="Date Placeholder 3"/>
          <p:cNvSpPr>
            <a:spLocks noGrp="1"/>
          </p:cNvSpPr>
          <p:nvPr>
            <p:ph type="dt" sz="half" idx="10"/>
          </p:nvPr>
        </p:nvSpPr>
        <p:spPr/>
        <p:txBody>
          <a:bodyPr/>
          <a:lstStyle/>
          <a:p>
            <a:fld id="{38BBB11F-9C17-423F-8618-8D060582B07F}" type="datetimeFigureOut">
              <a:rPr lang="en-US" smtClean="0"/>
              <a:t>7/18/2024</a:t>
            </a:fld>
            <a:endParaRPr lang="en-US" dirty="0"/>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797967B-48C1-4A01-BC85-2765605C4699}" type="slidenum">
              <a:rPr lang="en-US" smtClean="0"/>
              <a:t>‹#›</a:t>
            </a:fld>
            <a:endParaRPr lang="en-US"/>
          </a:p>
        </p:txBody>
      </p:sp>
    </p:spTree>
    <p:extLst>
      <p:ext uri="{BB962C8B-B14F-4D97-AF65-F5344CB8AC3E}">
        <p14:creationId xmlns:p14="http://schemas.microsoft.com/office/powerpoint/2010/main" val="92828155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wo Content with Bullets">
    <p:spTree>
      <p:nvGrpSpPr>
        <p:cNvPr id="1" name=""/>
        <p:cNvGrpSpPr/>
        <p:nvPr/>
      </p:nvGrpSpPr>
      <p:grpSpPr>
        <a:xfrm>
          <a:off x="0" y="0"/>
          <a:ext cx="0" cy="0"/>
          <a:chOff x="0" y="0"/>
          <a:chExt cx="0" cy="0"/>
        </a:xfrm>
      </p:grpSpPr>
      <p:sp>
        <p:nvSpPr>
          <p:cNvPr id="3" name="Content Placeholder 2"/>
          <p:cNvSpPr>
            <a:spLocks noGrp="1"/>
          </p:cNvSpPr>
          <p:nvPr>
            <p:ph sz="half" idx="1" hasCustomPrompt="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a:t>Click to add bulleted list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hasCustomPrompt="1"/>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a:t>Click to add bulleted list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p:cNvSpPr>
            <a:spLocks noGrp="1"/>
          </p:cNvSpPr>
          <p:nvPr>
            <p:ph type="dt" sz="half" idx="10"/>
          </p:nvPr>
        </p:nvSpPr>
        <p:spPr/>
        <p:txBody>
          <a:bodyPr/>
          <a:lstStyle/>
          <a:p>
            <a:fld id="{38BBB11F-9C17-423F-8618-8D060582B07F}" type="datetimeFigureOut">
              <a:rPr lang="en-US" smtClean="0"/>
              <a:t>7/18/2024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797967B-48C1-4A01-BC85-2765605C4699}" type="slidenum">
              <a:rPr lang="en-US" smtClean="0"/>
              <a:t>‹#›</a:t>
            </a:fld>
            <a:endParaRPr lang="en-US"/>
          </a:p>
        </p:txBody>
      </p:sp>
      <p:sp>
        <p:nvSpPr>
          <p:cNvPr id="9" name="Text Placeholder 17"/>
          <p:cNvSpPr>
            <a:spLocks noGrp="1"/>
          </p:cNvSpPr>
          <p:nvPr>
            <p:ph type="body" sz="quarter" idx="16" hasCustomPrompt="1"/>
          </p:nvPr>
        </p:nvSpPr>
        <p:spPr>
          <a:xfrm>
            <a:off x="685800" y="228600"/>
            <a:ext cx="6400800" cy="390525"/>
          </a:xfrm>
        </p:spPr>
        <p:txBody>
          <a:bodyPr>
            <a:noAutofit/>
          </a:bodyPr>
          <a:lstStyle>
            <a:lvl1pPr marL="0" indent="0">
              <a:buFontTx/>
              <a:buNone/>
              <a:defRPr lang="en-US" sz="3200" b="1" kern="1200" dirty="0" smtClean="0">
                <a:solidFill>
                  <a:srgbClr val="6F5A95"/>
                </a:solidFill>
                <a:latin typeface="+mj-lt"/>
                <a:ea typeface="+mn-ea"/>
                <a:cs typeface="Arial" pitchFamily="34" charset="0"/>
              </a:defRPr>
            </a:lvl1pPr>
            <a:lvl2pPr>
              <a:defRPr lang="en-US" sz="3200" kern="1200" dirty="0" smtClean="0">
                <a:solidFill>
                  <a:srgbClr val="6F5A95"/>
                </a:solidFill>
                <a:latin typeface="Arial Black" pitchFamily="34" charset="0"/>
                <a:ea typeface="+mn-ea"/>
                <a:cs typeface="Arial" pitchFamily="34" charset="0"/>
              </a:defRPr>
            </a:lvl2pPr>
            <a:lvl3pPr>
              <a:defRPr lang="en-US" sz="3200" kern="1200" dirty="0" smtClean="0">
                <a:solidFill>
                  <a:srgbClr val="6F5A95"/>
                </a:solidFill>
                <a:latin typeface="Arial Black" pitchFamily="34" charset="0"/>
                <a:ea typeface="+mn-ea"/>
                <a:cs typeface="Arial" pitchFamily="34" charset="0"/>
              </a:defRPr>
            </a:lvl3pPr>
            <a:lvl4pPr>
              <a:defRPr lang="en-US" sz="3200" kern="1200" dirty="0" smtClean="0">
                <a:solidFill>
                  <a:srgbClr val="6F5A95"/>
                </a:solidFill>
                <a:latin typeface="Arial Black" pitchFamily="34" charset="0"/>
                <a:ea typeface="+mn-ea"/>
                <a:cs typeface="Arial" pitchFamily="34" charset="0"/>
              </a:defRPr>
            </a:lvl4pPr>
            <a:lvl5pPr>
              <a:defRPr lang="en-US" sz="3200" kern="1200" dirty="0">
                <a:solidFill>
                  <a:srgbClr val="6F5A95"/>
                </a:solidFill>
                <a:latin typeface="Arial Black" pitchFamily="34" charset="0"/>
                <a:ea typeface="+mn-ea"/>
                <a:cs typeface="Arial" pitchFamily="34" charset="0"/>
              </a:defRPr>
            </a:lvl5pPr>
          </a:lstStyle>
          <a:p>
            <a:pPr lvl="0"/>
            <a:r>
              <a:rPr lang="en-US" dirty="0"/>
              <a:t>TITLE--click to edit</a:t>
            </a:r>
          </a:p>
        </p:txBody>
      </p:sp>
      <p:sp>
        <p:nvSpPr>
          <p:cNvPr id="10" name="Text Placeholder 19"/>
          <p:cNvSpPr>
            <a:spLocks noGrp="1"/>
          </p:cNvSpPr>
          <p:nvPr>
            <p:ph type="body" sz="quarter" idx="17" hasCustomPrompt="1"/>
          </p:nvPr>
        </p:nvSpPr>
        <p:spPr>
          <a:xfrm>
            <a:off x="685800" y="609600"/>
            <a:ext cx="6400800" cy="390525"/>
          </a:xfrm>
        </p:spPr>
        <p:txBody>
          <a:bodyPr>
            <a:noAutofit/>
          </a:bodyPr>
          <a:lstStyle>
            <a:lvl1pPr marL="0" indent="0">
              <a:buFontTx/>
              <a:buNone/>
              <a:defRPr lang="en-US" sz="3200" kern="1200" dirty="0" smtClean="0">
                <a:solidFill>
                  <a:schemeClr val="accent1"/>
                </a:solidFill>
                <a:latin typeface="+mj-lt"/>
                <a:ea typeface="+mn-ea"/>
                <a:cs typeface="Arial" pitchFamily="34" charset="0"/>
              </a:defRPr>
            </a:lvl1pPr>
            <a:lvl2pPr marL="457200" indent="0">
              <a:buFontTx/>
              <a:buNone/>
              <a:defRPr lang="en-US" sz="3200" kern="1200" dirty="0" smtClean="0">
                <a:solidFill>
                  <a:schemeClr val="accent1"/>
                </a:solidFill>
                <a:latin typeface="Arial Black" pitchFamily="34" charset="0"/>
                <a:ea typeface="+mn-ea"/>
                <a:cs typeface="Arial" pitchFamily="34" charset="0"/>
              </a:defRPr>
            </a:lvl2pPr>
            <a:lvl3pPr marL="914400" indent="0">
              <a:buFontTx/>
              <a:buNone/>
              <a:defRPr lang="en-US" sz="3200" kern="1200" dirty="0" smtClean="0">
                <a:solidFill>
                  <a:schemeClr val="accent1"/>
                </a:solidFill>
                <a:latin typeface="Arial Black" pitchFamily="34" charset="0"/>
                <a:ea typeface="+mn-ea"/>
                <a:cs typeface="Arial" pitchFamily="34" charset="0"/>
              </a:defRPr>
            </a:lvl3pPr>
            <a:lvl4pPr marL="1371600" indent="0">
              <a:buFontTx/>
              <a:buNone/>
              <a:defRPr lang="en-US" sz="3200" kern="1200" dirty="0" smtClean="0">
                <a:solidFill>
                  <a:schemeClr val="accent1"/>
                </a:solidFill>
                <a:latin typeface="Arial Black" pitchFamily="34" charset="0"/>
                <a:ea typeface="+mn-ea"/>
                <a:cs typeface="Arial" pitchFamily="34" charset="0"/>
              </a:defRPr>
            </a:lvl4pPr>
            <a:lvl5pPr marL="1828800" indent="0">
              <a:buFontTx/>
              <a:buNone/>
              <a:defRPr lang="en-US" sz="3200" kern="1200" dirty="0">
                <a:solidFill>
                  <a:schemeClr val="accent1"/>
                </a:solidFill>
                <a:latin typeface="Arial Black" pitchFamily="34" charset="0"/>
                <a:ea typeface="+mn-ea"/>
                <a:cs typeface="Arial" pitchFamily="34" charset="0"/>
              </a:defRPr>
            </a:lvl5pPr>
          </a:lstStyle>
          <a:p>
            <a:pPr lvl="0"/>
            <a:r>
              <a:rPr lang="en-US" dirty="0"/>
              <a:t>CONTINUED--click to edit</a:t>
            </a:r>
          </a:p>
        </p:txBody>
      </p:sp>
    </p:spTree>
    <p:extLst>
      <p:ext uri="{BB962C8B-B14F-4D97-AF65-F5344CB8AC3E}">
        <p14:creationId xmlns:p14="http://schemas.microsoft.com/office/powerpoint/2010/main" val="56433970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Comparison with Bullets">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p:cNvSpPr>
            <a:spLocks noGrp="1"/>
          </p:cNvSpPr>
          <p:nvPr>
            <p:ph sz="half" idx="2" hasCustomPrompt="1"/>
          </p:nvPr>
        </p:nvSpPr>
        <p:spPr>
          <a:xfrm>
            <a:off x="457200" y="2174875"/>
            <a:ext cx="4040188" cy="3951288"/>
          </a:xfrm>
        </p:spPr>
        <p:txBody>
          <a:bodyPr/>
          <a:lstStyle>
            <a:lvl1pPr>
              <a:defRPr sz="2400" baseline="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dirty="0"/>
              <a:t>Click to add bulleted list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5"/>
          <p:cNvSpPr>
            <a:spLocks noGrp="1"/>
          </p:cNvSpPr>
          <p:nvPr>
            <p:ph sz="quarter" idx="4" hasCustomPrompt="1"/>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dirty="0"/>
              <a:t>Click to add bulleted list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Date Placeholder 6"/>
          <p:cNvSpPr>
            <a:spLocks noGrp="1"/>
          </p:cNvSpPr>
          <p:nvPr>
            <p:ph type="dt" sz="half" idx="10"/>
          </p:nvPr>
        </p:nvSpPr>
        <p:spPr/>
        <p:txBody>
          <a:bodyPr/>
          <a:lstStyle/>
          <a:p>
            <a:fld id="{38BBB11F-9C17-423F-8618-8D060582B07F}" type="datetimeFigureOut">
              <a:rPr lang="en-US" smtClean="0"/>
              <a:t>7/18/2024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6797967B-48C1-4A01-BC85-2765605C4699}" type="slidenum">
              <a:rPr lang="en-US" smtClean="0"/>
              <a:t>‹#›</a:t>
            </a:fld>
            <a:endParaRPr lang="en-US"/>
          </a:p>
        </p:txBody>
      </p:sp>
      <p:sp>
        <p:nvSpPr>
          <p:cNvPr id="11" name="Text Placeholder 17"/>
          <p:cNvSpPr>
            <a:spLocks noGrp="1"/>
          </p:cNvSpPr>
          <p:nvPr>
            <p:ph type="body" sz="quarter" idx="16" hasCustomPrompt="1"/>
          </p:nvPr>
        </p:nvSpPr>
        <p:spPr>
          <a:xfrm>
            <a:off x="685800" y="228600"/>
            <a:ext cx="6400800" cy="390525"/>
          </a:xfrm>
        </p:spPr>
        <p:txBody>
          <a:bodyPr>
            <a:noAutofit/>
          </a:bodyPr>
          <a:lstStyle>
            <a:lvl1pPr marL="0" indent="0">
              <a:buFontTx/>
              <a:buNone/>
              <a:defRPr lang="en-US" sz="3200" b="1" kern="1200" dirty="0" smtClean="0">
                <a:solidFill>
                  <a:srgbClr val="6F5A95"/>
                </a:solidFill>
                <a:latin typeface="+mj-lt"/>
                <a:ea typeface="+mn-ea"/>
                <a:cs typeface="Arial" pitchFamily="34" charset="0"/>
              </a:defRPr>
            </a:lvl1pPr>
            <a:lvl2pPr>
              <a:defRPr lang="en-US" sz="3200" kern="1200" dirty="0" smtClean="0">
                <a:solidFill>
                  <a:srgbClr val="6F5A95"/>
                </a:solidFill>
                <a:latin typeface="Arial Black" pitchFamily="34" charset="0"/>
                <a:ea typeface="+mn-ea"/>
                <a:cs typeface="Arial" pitchFamily="34" charset="0"/>
              </a:defRPr>
            </a:lvl2pPr>
            <a:lvl3pPr>
              <a:defRPr lang="en-US" sz="3200" kern="1200" dirty="0" smtClean="0">
                <a:solidFill>
                  <a:srgbClr val="6F5A95"/>
                </a:solidFill>
                <a:latin typeface="Arial Black" pitchFamily="34" charset="0"/>
                <a:ea typeface="+mn-ea"/>
                <a:cs typeface="Arial" pitchFamily="34" charset="0"/>
              </a:defRPr>
            </a:lvl3pPr>
            <a:lvl4pPr>
              <a:defRPr lang="en-US" sz="3200" kern="1200" dirty="0" smtClean="0">
                <a:solidFill>
                  <a:srgbClr val="6F5A95"/>
                </a:solidFill>
                <a:latin typeface="Arial Black" pitchFamily="34" charset="0"/>
                <a:ea typeface="+mn-ea"/>
                <a:cs typeface="Arial" pitchFamily="34" charset="0"/>
              </a:defRPr>
            </a:lvl4pPr>
            <a:lvl5pPr>
              <a:defRPr lang="en-US" sz="3200" kern="1200" dirty="0">
                <a:solidFill>
                  <a:srgbClr val="6F5A95"/>
                </a:solidFill>
                <a:latin typeface="Arial Black" pitchFamily="34" charset="0"/>
                <a:ea typeface="+mn-ea"/>
                <a:cs typeface="Arial" pitchFamily="34" charset="0"/>
              </a:defRPr>
            </a:lvl5pPr>
          </a:lstStyle>
          <a:p>
            <a:pPr lvl="0"/>
            <a:r>
              <a:rPr lang="en-US" dirty="0"/>
              <a:t>TITLE--click to edit</a:t>
            </a:r>
          </a:p>
        </p:txBody>
      </p:sp>
      <p:sp>
        <p:nvSpPr>
          <p:cNvPr id="13" name="Text Placeholder 19"/>
          <p:cNvSpPr>
            <a:spLocks noGrp="1"/>
          </p:cNvSpPr>
          <p:nvPr>
            <p:ph type="body" sz="quarter" idx="17" hasCustomPrompt="1"/>
          </p:nvPr>
        </p:nvSpPr>
        <p:spPr>
          <a:xfrm>
            <a:off x="685800" y="609600"/>
            <a:ext cx="6400800" cy="390525"/>
          </a:xfrm>
        </p:spPr>
        <p:txBody>
          <a:bodyPr>
            <a:noAutofit/>
          </a:bodyPr>
          <a:lstStyle>
            <a:lvl1pPr marL="0" indent="0">
              <a:buFontTx/>
              <a:buNone/>
              <a:defRPr lang="en-US" sz="3200" kern="1200" dirty="0" smtClean="0">
                <a:solidFill>
                  <a:schemeClr val="accent1"/>
                </a:solidFill>
                <a:latin typeface="+mj-lt"/>
                <a:ea typeface="+mn-ea"/>
                <a:cs typeface="Arial" pitchFamily="34" charset="0"/>
              </a:defRPr>
            </a:lvl1pPr>
            <a:lvl2pPr marL="457200" indent="0">
              <a:buFontTx/>
              <a:buNone/>
              <a:defRPr lang="en-US" sz="3200" kern="1200" dirty="0" smtClean="0">
                <a:solidFill>
                  <a:schemeClr val="accent1"/>
                </a:solidFill>
                <a:latin typeface="Arial Black" pitchFamily="34" charset="0"/>
                <a:ea typeface="+mn-ea"/>
                <a:cs typeface="Arial" pitchFamily="34" charset="0"/>
              </a:defRPr>
            </a:lvl2pPr>
            <a:lvl3pPr marL="914400" indent="0">
              <a:buFontTx/>
              <a:buNone/>
              <a:defRPr lang="en-US" sz="3200" kern="1200" dirty="0" smtClean="0">
                <a:solidFill>
                  <a:schemeClr val="accent1"/>
                </a:solidFill>
                <a:latin typeface="Arial Black" pitchFamily="34" charset="0"/>
                <a:ea typeface="+mn-ea"/>
                <a:cs typeface="Arial" pitchFamily="34" charset="0"/>
              </a:defRPr>
            </a:lvl3pPr>
            <a:lvl4pPr marL="1371600" indent="0">
              <a:buFontTx/>
              <a:buNone/>
              <a:defRPr lang="en-US" sz="3200" kern="1200" dirty="0" smtClean="0">
                <a:solidFill>
                  <a:schemeClr val="accent1"/>
                </a:solidFill>
                <a:latin typeface="Arial Black" pitchFamily="34" charset="0"/>
                <a:ea typeface="+mn-ea"/>
                <a:cs typeface="Arial" pitchFamily="34" charset="0"/>
              </a:defRPr>
            </a:lvl4pPr>
            <a:lvl5pPr marL="1828800" indent="0">
              <a:buFontTx/>
              <a:buNone/>
              <a:defRPr lang="en-US" sz="3200" kern="1200" dirty="0">
                <a:solidFill>
                  <a:schemeClr val="accent1"/>
                </a:solidFill>
                <a:latin typeface="Arial Black" pitchFamily="34" charset="0"/>
                <a:ea typeface="+mn-ea"/>
                <a:cs typeface="Arial" pitchFamily="34" charset="0"/>
              </a:defRPr>
            </a:lvl5pPr>
          </a:lstStyle>
          <a:p>
            <a:pPr lvl="0"/>
            <a:r>
              <a:rPr lang="en-US" dirty="0"/>
              <a:t>CONTINUED--click to edit</a:t>
            </a:r>
          </a:p>
        </p:txBody>
      </p:sp>
    </p:spTree>
    <p:extLst>
      <p:ext uri="{BB962C8B-B14F-4D97-AF65-F5344CB8AC3E}">
        <p14:creationId xmlns:p14="http://schemas.microsoft.com/office/powerpoint/2010/main" val="508105166"/>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8BBB11F-9C17-423F-8618-8D060582B07F}" type="datetimeFigureOut">
              <a:rPr lang="en-US" smtClean="0"/>
              <a:t>7/18/2024</a:t>
            </a:fld>
            <a:endParaRPr lang="en-US" dirty="0"/>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6797967B-48C1-4A01-BC85-2765605C4699}" type="slidenum">
              <a:rPr lang="en-US" smtClean="0"/>
              <a:t>‹#›</a:t>
            </a:fld>
            <a:endParaRPr lang="en-US"/>
          </a:p>
        </p:txBody>
      </p:sp>
    </p:spTree>
    <p:extLst>
      <p:ext uri="{BB962C8B-B14F-4D97-AF65-F5344CB8AC3E}">
        <p14:creationId xmlns:p14="http://schemas.microsoft.com/office/powerpoint/2010/main" val="2589739429"/>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7200" y="273050"/>
            <a:ext cx="3008313" cy="1162050"/>
          </a:xfrm>
          <a:prstGeom prst="rect">
            <a:avLst/>
          </a:prstGeom>
        </p:spPr>
        <p:txBody>
          <a:bodyPr anchor="b"/>
          <a:lstStyle>
            <a:lvl1pPr algn="l">
              <a:defRPr sz="2200" b="1"/>
            </a:lvl1pPr>
          </a:lstStyle>
          <a:p>
            <a:r>
              <a:rPr lang="en-US" dirty="0"/>
              <a:t>Click to edit Title </a:t>
            </a:r>
          </a:p>
        </p:txBody>
      </p:sp>
      <p:sp>
        <p:nvSpPr>
          <p:cNvPr id="3" name="Content Placeholder 2"/>
          <p:cNvSpPr>
            <a:spLocks noGrp="1"/>
          </p:cNvSpPr>
          <p:nvPr>
            <p:ph idx="1" hasCustomPrompt="1"/>
          </p:nvPr>
        </p:nvSpPr>
        <p:spPr>
          <a:xfrm>
            <a:off x="3575050" y="1066800"/>
            <a:ext cx="5111750" cy="505936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dirty="0"/>
              <a:t>Click to add bulleted list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3"/>
          <p:cNvSpPr>
            <a:spLocks noGrp="1"/>
          </p:cNvSpPr>
          <p:nvPr>
            <p:ph type="body" sz="half" idx="2" hasCustomPrompt="1"/>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text </a:t>
            </a:r>
          </a:p>
        </p:txBody>
      </p:sp>
      <p:sp>
        <p:nvSpPr>
          <p:cNvPr id="5" name="Date Placeholder 4"/>
          <p:cNvSpPr>
            <a:spLocks noGrp="1"/>
          </p:cNvSpPr>
          <p:nvPr>
            <p:ph type="dt" sz="half" idx="10"/>
          </p:nvPr>
        </p:nvSpPr>
        <p:spPr/>
        <p:txBody>
          <a:bodyPr/>
          <a:lstStyle/>
          <a:p>
            <a:fld id="{38BBB11F-9C17-423F-8618-8D060582B07F}" type="datetimeFigureOut">
              <a:rPr lang="en-US" smtClean="0"/>
              <a:t>7/18/2024</a:t>
            </a:fld>
            <a:endParaRPr lang="en-US" dirty="0"/>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797967B-48C1-4A01-BC85-2765605C4699}" type="slidenum">
              <a:rPr lang="en-US" smtClean="0"/>
              <a:t>‹#›</a:t>
            </a:fld>
            <a:endParaRPr lang="en-US"/>
          </a:p>
        </p:txBody>
      </p:sp>
      <p:pic>
        <p:nvPicPr>
          <p:cNvPr id="9" name="Picture 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572987" y="281396"/>
            <a:ext cx="1212238" cy="300588"/>
          </a:xfrm>
          <a:prstGeom prst="rect">
            <a:avLst/>
          </a:prstGeom>
        </p:spPr>
      </p:pic>
    </p:spTree>
    <p:extLst>
      <p:ext uri="{BB962C8B-B14F-4D97-AF65-F5344CB8AC3E}">
        <p14:creationId xmlns:p14="http://schemas.microsoft.com/office/powerpoint/2010/main" val="390180976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792288" y="4800600"/>
            <a:ext cx="5486400" cy="566738"/>
          </a:xfrm>
          <a:prstGeom prst="rect">
            <a:avLst/>
          </a:prstGeom>
        </p:spPr>
        <p:txBody>
          <a:bodyPr anchor="b"/>
          <a:lstStyle>
            <a:lvl1pPr algn="l">
              <a:defRPr sz="2000" b="1">
                <a:solidFill>
                  <a:schemeClr val="accent2"/>
                </a:solidFill>
              </a:defRPr>
            </a:lvl1pPr>
          </a:lstStyle>
          <a:p>
            <a:r>
              <a:rPr lang="en-US" dirty="0"/>
              <a:t>Click to edit Title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hasCustomPrompt="1"/>
          </p:nvPr>
        </p:nvSpPr>
        <p:spPr>
          <a:xfrm>
            <a:off x="1792288" y="5367338"/>
            <a:ext cx="5486400" cy="804862"/>
          </a:xfrm>
        </p:spPr>
        <p:txBody>
          <a:bodyPr/>
          <a:lstStyle>
            <a:lvl1pPr marL="0" indent="0">
              <a:buNone/>
              <a:defRPr sz="1400">
                <a:latin typeface="+mn-lt"/>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text</a:t>
            </a:r>
          </a:p>
        </p:txBody>
      </p:sp>
      <p:sp>
        <p:nvSpPr>
          <p:cNvPr id="5" name="Date Placeholder 4"/>
          <p:cNvSpPr>
            <a:spLocks noGrp="1"/>
          </p:cNvSpPr>
          <p:nvPr>
            <p:ph type="dt" sz="half" idx="10"/>
          </p:nvPr>
        </p:nvSpPr>
        <p:spPr/>
        <p:txBody>
          <a:bodyPr/>
          <a:lstStyle/>
          <a:p>
            <a:fld id="{38BBB11F-9C17-423F-8618-8D060582B07F}" type="datetimeFigureOut">
              <a:rPr lang="en-US" smtClean="0"/>
              <a:t>7/18/2024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797967B-48C1-4A01-BC85-2765605C4699}" type="slidenum">
              <a:rPr lang="en-US" smtClean="0"/>
              <a:t>‹#›</a:t>
            </a:fld>
            <a:endParaRPr lang="en-US"/>
          </a:p>
        </p:txBody>
      </p:sp>
      <p:pic>
        <p:nvPicPr>
          <p:cNvPr id="9" name="Picture 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572987" y="281396"/>
            <a:ext cx="1212238" cy="300588"/>
          </a:xfrm>
          <a:prstGeom prst="rect">
            <a:avLst/>
          </a:prstGeom>
        </p:spPr>
      </p:pic>
    </p:spTree>
    <p:extLst>
      <p:ext uri="{BB962C8B-B14F-4D97-AF65-F5344CB8AC3E}">
        <p14:creationId xmlns:p14="http://schemas.microsoft.com/office/powerpoint/2010/main" val="295042935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itle and Vertical Text">
    <p:spTree>
      <p:nvGrpSpPr>
        <p:cNvPr id="1" name=""/>
        <p:cNvGrpSpPr/>
        <p:nvPr/>
      </p:nvGrpSpPr>
      <p:grpSpPr>
        <a:xfrm>
          <a:off x="0" y="0"/>
          <a:ext cx="0" cy="0"/>
          <a:chOff x="0" y="0"/>
          <a:chExt cx="0" cy="0"/>
        </a:xfrm>
      </p:grpSpPr>
      <p:sp>
        <p:nvSpPr>
          <p:cNvPr id="3" name="Vertical Text Placeholder 2"/>
          <p:cNvSpPr>
            <a:spLocks noGrp="1"/>
          </p:cNvSpPr>
          <p:nvPr>
            <p:ph type="body" orient="vert" idx="1" hasCustomPrompt="1"/>
          </p:nvPr>
        </p:nvSpPr>
        <p:spPr/>
        <p:txBody>
          <a:bodyPr vert="eaVert"/>
          <a:lstStyle>
            <a:lvl1pPr>
              <a:defRPr/>
            </a:lvl1pPr>
          </a:lstStyle>
          <a:p>
            <a:pPr lvl="0"/>
            <a:r>
              <a:rPr lang="en-US" dirty="0"/>
              <a:t>Click to add bulleted list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p>
            <a:fld id="{38BBB11F-9C17-423F-8618-8D060582B07F}" type="datetimeFigureOut">
              <a:rPr lang="en-US" smtClean="0"/>
              <a:t>7/18/2024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797967B-48C1-4A01-BC85-2765605C4699}" type="slidenum">
              <a:rPr lang="en-US" smtClean="0"/>
              <a:t>‹#›</a:t>
            </a:fld>
            <a:endParaRPr lang="en-US"/>
          </a:p>
        </p:txBody>
      </p:sp>
      <p:sp>
        <p:nvSpPr>
          <p:cNvPr id="8" name="Text Placeholder 17"/>
          <p:cNvSpPr>
            <a:spLocks noGrp="1"/>
          </p:cNvSpPr>
          <p:nvPr>
            <p:ph type="body" sz="quarter" idx="16" hasCustomPrompt="1"/>
          </p:nvPr>
        </p:nvSpPr>
        <p:spPr>
          <a:xfrm>
            <a:off x="685800" y="228600"/>
            <a:ext cx="6400800" cy="390525"/>
          </a:xfrm>
        </p:spPr>
        <p:txBody>
          <a:bodyPr>
            <a:noAutofit/>
          </a:bodyPr>
          <a:lstStyle>
            <a:lvl1pPr marL="0" indent="0">
              <a:buFontTx/>
              <a:buNone/>
              <a:defRPr lang="en-US" sz="3200" b="1" kern="1200" dirty="0" smtClean="0">
                <a:solidFill>
                  <a:srgbClr val="6F5A95"/>
                </a:solidFill>
                <a:latin typeface="+mj-lt"/>
                <a:ea typeface="+mn-ea"/>
                <a:cs typeface="Arial" pitchFamily="34" charset="0"/>
              </a:defRPr>
            </a:lvl1pPr>
            <a:lvl2pPr>
              <a:defRPr lang="en-US" sz="3200" kern="1200" dirty="0" smtClean="0">
                <a:solidFill>
                  <a:srgbClr val="6F5A95"/>
                </a:solidFill>
                <a:latin typeface="Arial Black" pitchFamily="34" charset="0"/>
                <a:ea typeface="+mn-ea"/>
                <a:cs typeface="Arial" pitchFamily="34" charset="0"/>
              </a:defRPr>
            </a:lvl2pPr>
            <a:lvl3pPr>
              <a:defRPr lang="en-US" sz="3200" kern="1200" dirty="0" smtClean="0">
                <a:solidFill>
                  <a:srgbClr val="6F5A95"/>
                </a:solidFill>
                <a:latin typeface="Arial Black" pitchFamily="34" charset="0"/>
                <a:ea typeface="+mn-ea"/>
                <a:cs typeface="Arial" pitchFamily="34" charset="0"/>
              </a:defRPr>
            </a:lvl3pPr>
            <a:lvl4pPr>
              <a:defRPr lang="en-US" sz="3200" kern="1200" dirty="0" smtClean="0">
                <a:solidFill>
                  <a:srgbClr val="6F5A95"/>
                </a:solidFill>
                <a:latin typeface="Arial Black" pitchFamily="34" charset="0"/>
                <a:ea typeface="+mn-ea"/>
                <a:cs typeface="Arial" pitchFamily="34" charset="0"/>
              </a:defRPr>
            </a:lvl4pPr>
            <a:lvl5pPr>
              <a:defRPr lang="en-US" sz="3200" kern="1200" dirty="0">
                <a:solidFill>
                  <a:srgbClr val="6F5A95"/>
                </a:solidFill>
                <a:latin typeface="Arial Black" pitchFamily="34" charset="0"/>
                <a:ea typeface="+mn-ea"/>
                <a:cs typeface="Arial" pitchFamily="34" charset="0"/>
              </a:defRPr>
            </a:lvl5pPr>
          </a:lstStyle>
          <a:p>
            <a:pPr lvl="0"/>
            <a:r>
              <a:rPr lang="en-US" dirty="0"/>
              <a:t>TITLE--click to edit</a:t>
            </a:r>
          </a:p>
        </p:txBody>
      </p:sp>
      <p:sp>
        <p:nvSpPr>
          <p:cNvPr id="9" name="Text Placeholder 19"/>
          <p:cNvSpPr>
            <a:spLocks noGrp="1"/>
          </p:cNvSpPr>
          <p:nvPr>
            <p:ph type="body" sz="quarter" idx="17" hasCustomPrompt="1"/>
          </p:nvPr>
        </p:nvSpPr>
        <p:spPr>
          <a:xfrm>
            <a:off x="685800" y="609600"/>
            <a:ext cx="6400800" cy="390525"/>
          </a:xfrm>
        </p:spPr>
        <p:txBody>
          <a:bodyPr>
            <a:noAutofit/>
          </a:bodyPr>
          <a:lstStyle>
            <a:lvl1pPr marL="0" indent="0">
              <a:buFontTx/>
              <a:buNone/>
              <a:defRPr lang="en-US" sz="3200" kern="1200" dirty="0" smtClean="0">
                <a:solidFill>
                  <a:schemeClr val="accent1"/>
                </a:solidFill>
                <a:latin typeface="+mj-lt"/>
                <a:ea typeface="+mn-ea"/>
                <a:cs typeface="Arial" pitchFamily="34" charset="0"/>
              </a:defRPr>
            </a:lvl1pPr>
            <a:lvl2pPr marL="457200" indent="0">
              <a:buFontTx/>
              <a:buNone/>
              <a:defRPr lang="en-US" sz="3200" kern="1200" dirty="0" smtClean="0">
                <a:solidFill>
                  <a:schemeClr val="accent1"/>
                </a:solidFill>
                <a:latin typeface="Arial Black" pitchFamily="34" charset="0"/>
                <a:ea typeface="+mn-ea"/>
                <a:cs typeface="Arial" pitchFamily="34" charset="0"/>
              </a:defRPr>
            </a:lvl2pPr>
            <a:lvl3pPr marL="914400" indent="0">
              <a:buFontTx/>
              <a:buNone/>
              <a:defRPr lang="en-US" sz="3200" kern="1200" dirty="0" smtClean="0">
                <a:solidFill>
                  <a:schemeClr val="accent1"/>
                </a:solidFill>
                <a:latin typeface="Arial Black" pitchFamily="34" charset="0"/>
                <a:ea typeface="+mn-ea"/>
                <a:cs typeface="Arial" pitchFamily="34" charset="0"/>
              </a:defRPr>
            </a:lvl3pPr>
            <a:lvl4pPr marL="1371600" indent="0">
              <a:buFontTx/>
              <a:buNone/>
              <a:defRPr lang="en-US" sz="3200" kern="1200" dirty="0" smtClean="0">
                <a:solidFill>
                  <a:schemeClr val="accent1"/>
                </a:solidFill>
                <a:latin typeface="Arial Black" pitchFamily="34" charset="0"/>
                <a:ea typeface="+mn-ea"/>
                <a:cs typeface="Arial" pitchFamily="34" charset="0"/>
              </a:defRPr>
            </a:lvl4pPr>
            <a:lvl5pPr marL="1828800" indent="0">
              <a:buFontTx/>
              <a:buNone/>
              <a:defRPr lang="en-US" sz="3200" kern="1200" dirty="0">
                <a:solidFill>
                  <a:schemeClr val="accent1"/>
                </a:solidFill>
                <a:latin typeface="Arial Black" pitchFamily="34" charset="0"/>
                <a:ea typeface="+mn-ea"/>
                <a:cs typeface="Arial" pitchFamily="34" charset="0"/>
              </a:defRPr>
            </a:lvl5pPr>
          </a:lstStyle>
          <a:p>
            <a:pPr lvl="0"/>
            <a:r>
              <a:rPr lang="en-US" dirty="0"/>
              <a:t>CONTINUED--click to edit</a:t>
            </a:r>
          </a:p>
        </p:txBody>
      </p:sp>
    </p:spTree>
    <p:extLst>
      <p:ext uri="{BB962C8B-B14F-4D97-AF65-F5344CB8AC3E}">
        <p14:creationId xmlns:p14="http://schemas.microsoft.com/office/powerpoint/2010/main" val="771652715"/>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preserve="1" userDrawn="1">
  <p:cSld name="Vertical Title and Text">
    <p:spTree>
      <p:nvGrpSpPr>
        <p:cNvPr id="1" name=""/>
        <p:cNvGrpSpPr/>
        <p:nvPr/>
      </p:nvGrpSpPr>
      <p:grpSpPr>
        <a:xfrm>
          <a:off x="0" y="0"/>
          <a:ext cx="0" cy="0"/>
          <a:chOff x="0" y="0"/>
          <a:chExt cx="0" cy="0"/>
        </a:xfrm>
      </p:grpSpPr>
      <p:pic>
        <p:nvPicPr>
          <p:cNvPr id="16" name="Picture 15"/>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rot="5400000">
            <a:off x="8171666" y="5748587"/>
            <a:ext cx="1212238" cy="300588"/>
          </a:xfrm>
          <a:prstGeom prst="rect">
            <a:avLst/>
          </a:prstGeom>
        </p:spPr>
      </p:pic>
      <p:sp>
        <p:nvSpPr>
          <p:cNvPr id="3" name="Vertical Text Placeholder 2"/>
          <p:cNvSpPr>
            <a:spLocks noGrp="1"/>
          </p:cNvSpPr>
          <p:nvPr>
            <p:ph type="body" orient="vert" idx="1" hasCustomPrompt="1"/>
          </p:nvPr>
        </p:nvSpPr>
        <p:spPr>
          <a:xfrm>
            <a:off x="457200" y="274638"/>
            <a:ext cx="6400800" cy="6224587"/>
          </a:xfrm>
        </p:spPr>
        <p:txBody>
          <a:bodyPr vert="eaVert"/>
          <a:lstStyle>
            <a:lvl1pPr>
              <a:defRPr/>
            </a:lvl1pPr>
          </a:lstStyle>
          <a:p>
            <a:pPr lvl="0"/>
            <a:r>
              <a:rPr lang="en-US" dirty="0"/>
              <a:t>Click to add bulleted list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Rectangle 6"/>
          <p:cNvSpPr/>
          <p:nvPr userDrawn="1"/>
        </p:nvSpPr>
        <p:spPr bwMode="auto">
          <a:xfrm rot="5400000">
            <a:off x="8186876" y="114300"/>
            <a:ext cx="685800" cy="152400"/>
          </a:xfrm>
          <a:prstGeom prst="rect">
            <a:avLst/>
          </a:prstGeom>
          <a:solidFill>
            <a:srgbClr val="6F5A95"/>
          </a:solidFill>
          <a:ln>
            <a:noFill/>
          </a:ln>
          <a:effectLst/>
        </p:spPr>
        <p:txBody>
          <a:bodyPr/>
          <a:lstStyle/>
          <a:p>
            <a:pPr marL="342900" indent="-342900">
              <a:defRPr/>
            </a:pPr>
            <a:endParaRPr lang="en-US"/>
          </a:p>
        </p:txBody>
      </p:sp>
      <p:sp>
        <p:nvSpPr>
          <p:cNvPr id="11" name="Date Placeholder 3"/>
          <p:cNvSpPr>
            <a:spLocks noGrp="1"/>
          </p:cNvSpPr>
          <p:nvPr>
            <p:ph type="dt" sz="half" idx="10"/>
          </p:nvPr>
        </p:nvSpPr>
        <p:spPr>
          <a:xfrm rot="5400000">
            <a:off x="-465139" y="922336"/>
            <a:ext cx="1600202" cy="365125"/>
          </a:xfrm>
        </p:spPr>
        <p:txBody>
          <a:bodyPr/>
          <a:lstStyle/>
          <a:p>
            <a:fld id="{38BBB11F-9C17-423F-8618-8D060582B07F}" type="datetimeFigureOut">
              <a:rPr lang="en-US" smtClean="0"/>
              <a:t>7/18/2024</a:t>
            </a:fld>
            <a:endParaRPr lang="en-US"/>
          </a:p>
        </p:txBody>
      </p:sp>
      <p:sp>
        <p:nvSpPr>
          <p:cNvPr id="12" name="Footer Placeholder 4"/>
          <p:cNvSpPr>
            <a:spLocks noGrp="1"/>
          </p:cNvSpPr>
          <p:nvPr>
            <p:ph type="ftr" sz="quarter" idx="11"/>
          </p:nvPr>
        </p:nvSpPr>
        <p:spPr>
          <a:xfrm rot="5400000">
            <a:off x="-1112837" y="3170237"/>
            <a:ext cx="2895600" cy="365125"/>
          </a:xfrm>
        </p:spPr>
        <p:txBody>
          <a:bodyPr/>
          <a:lstStyle/>
          <a:p>
            <a:endParaRPr lang="en-US" dirty="0"/>
          </a:p>
        </p:txBody>
      </p:sp>
      <p:sp>
        <p:nvSpPr>
          <p:cNvPr id="13" name="Slide Number Placeholder 5"/>
          <p:cNvSpPr>
            <a:spLocks noGrp="1"/>
          </p:cNvSpPr>
          <p:nvPr>
            <p:ph type="sldNum" sz="quarter" idx="12"/>
          </p:nvPr>
        </p:nvSpPr>
        <p:spPr>
          <a:xfrm rot="5400000">
            <a:off x="-514350" y="5467350"/>
            <a:ext cx="1698626" cy="365125"/>
          </a:xfrm>
        </p:spPr>
        <p:txBody>
          <a:bodyPr/>
          <a:lstStyle/>
          <a:p>
            <a:fld id="{6797967B-48C1-4A01-BC85-2765605C4699}" type="slidenum">
              <a:rPr lang="en-US" smtClean="0"/>
              <a:t>‹#›</a:t>
            </a:fld>
            <a:endParaRPr lang="en-US"/>
          </a:p>
        </p:txBody>
      </p:sp>
      <p:sp>
        <p:nvSpPr>
          <p:cNvPr id="14" name="Text Placeholder 9"/>
          <p:cNvSpPr>
            <a:spLocks noGrp="1"/>
          </p:cNvSpPr>
          <p:nvPr>
            <p:ph type="body" sz="quarter" idx="14" hasCustomPrompt="1"/>
          </p:nvPr>
        </p:nvSpPr>
        <p:spPr>
          <a:xfrm rot="5400000">
            <a:off x="6286500" y="2705100"/>
            <a:ext cx="4495800" cy="457200"/>
          </a:xfrm>
        </p:spPr>
        <p:txBody>
          <a:bodyPr lIns="109728" tIns="64008" rIns="45720" bIns="0">
            <a:noAutofit/>
          </a:bodyPr>
          <a:lstStyle>
            <a:lvl1pPr marL="0" indent="0">
              <a:spcBef>
                <a:spcPts val="0"/>
              </a:spcBef>
              <a:buFontTx/>
              <a:buNone/>
              <a:defRPr sz="3000" b="1">
                <a:solidFill>
                  <a:srgbClr val="6F5A95"/>
                </a:solidFill>
                <a:latin typeface="+mj-lt"/>
              </a:defRPr>
            </a:lvl1pPr>
          </a:lstStyle>
          <a:p>
            <a:pPr lvl="0"/>
            <a:r>
              <a:rPr lang="en-US" dirty="0"/>
              <a:t>TITLE--Click to edit</a:t>
            </a:r>
          </a:p>
        </p:txBody>
      </p:sp>
      <p:sp>
        <p:nvSpPr>
          <p:cNvPr id="15" name="Text Placeholder 13"/>
          <p:cNvSpPr>
            <a:spLocks noGrp="1"/>
          </p:cNvSpPr>
          <p:nvPr>
            <p:ph type="body" sz="quarter" idx="15" hasCustomPrompt="1"/>
          </p:nvPr>
        </p:nvSpPr>
        <p:spPr>
          <a:xfrm rot="5400000">
            <a:off x="5867400" y="2743200"/>
            <a:ext cx="4495800" cy="381000"/>
          </a:xfrm>
        </p:spPr>
        <p:txBody>
          <a:bodyPr lIns="109728" tIns="0" rIns="45720">
            <a:noAutofit/>
          </a:bodyPr>
          <a:lstStyle>
            <a:lvl1pPr marL="0" indent="0">
              <a:buFontTx/>
              <a:buNone/>
              <a:defRPr sz="3000">
                <a:solidFill>
                  <a:schemeClr val="accent1"/>
                </a:solidFill>
                <a:latin typeface="+mj-lt"/>
              </a:defRPr>
            </a:lvl1pPr>
          </a:lstStyle>
          <a:p>
            <a:pPr lvl="0"/>
            <a:r>
              <a:rPr lang="en-US" dirty="0"/>
              <a:t>CONTINUED--Click to edit</a:t>
            </a:r>
          </a:p>
        </p:txBody>
      </p:sp>
    </p:spTree>
    <p:extLst>
      <p:ext uri="{BB962C8B-B14F-4D97-AF65-F5344CB8AC3E}">
        <p14:creationId xmlns:p14="http://schemas.microsoft.com/office/powerpoint/2010/main" val="3767969283"/>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preserve="1" userDrawn="1">
  <p:cSld name="Closing Slide 1">
    <p:spTree>
      <p:nvGrpSpPr>
        <p:cNvPr id="1" name=""/>
        <p:cNvGrpSpPr/>
        <p:nvPr/>
      </p:nvGrpSpPr>
      <p:grpSpPr>
        <a:xfrm>
          <a:off x="0" y="0"/>
          <a:ext cx="0" cy="0"/>
          <a:chOff x="0" y="0"/>
          <a:chExt cx="0" cy="0"/>
        </a:xfrm>
      </p:grpSpPr>
      <p:pic>
        <p:nvPicPr>
          <p:cNvPr id="4" name="Graphic 3">
            <a:extLst>
              <a:ext uri="{FF2B5EF4-FFF2-40B4-BE49-F238E27FC236}">
                <a16:creationId xmlns:a16="http://schemas.microsoft.com/office/drawing/2014/main" id="{49B5D203-C017-4012-84F2-5DDFD5391BA2}"/>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36988" y="1722699"/>
            <a:ext cx="6870023" cy="3412602"/>
          </a:xfrm>
          <a:prstGeom prst="rect">
            <a:avLst/>
          </a:prstGeom>
        </p:spPr>
      </p:pic>
    </p:spTree>
    <p:extLst>
      <p:ext uri="{BB962C8B-B14F-4D97-AF65-F5344CB8AC3E}">
        <p14:creationId xmlns:p14="http://schemas.microsoft.com/office/powerpoint/2010/main" val="3978574944"/>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preserve="1" userDrawn="1">
  <p:cSld name="Closing Slide 2">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124200" y="4114800"/>
            <a:ext cx="2895600" cy="717996"/>
          </a:xfrm>
          <a:prstGeom prst="rect">
            <a:avLst/>
          </a:prstGeom>
        </p:spPr>
      </p:pic>
      <p:sp>
        <p:nvSpPr>
          <p:cNvPr id="5" name="TextBox 4"/>
          <p:cNvSpPr txBox="1"/>
          <p:nvPr userDrawn="1"/>
        </p:nvSpPr>
        <p:spPr>
          <a:xfrm>
            <a:off x="2590800" y="2133600"/>
            <a:ext cx="3962400" cy="646331"/>
          </a:xfrm>
          <a:prstGeom prst="rect">
            <a:avLst/>
          </a:prstGeom>
          <a:noFill/>
        </p:spPr>
        <p:txBody>
          <a:bodyPr wrap="square" rtlCol="0">
            <a:spAutoFit/>
          </a:bodyPr>
          <a:lstStyle/>
          <a:p>
            <a:pPr algn="ctr"/>
            <a:r>
              <a:rPr lang="en-US" sz="3600" b="1" dirty="0">
                <a:solidFill>
                  <a:schemeClr val="tx1"/>
                </a:solidFill>
                <a:latin typeface="+mj-lt"/>
                <a:cs typeface="Arial" pitchFamily="34" charset="0"/>
              </a:rPr>
              <a:t>Questions?</a:t>
            </a:r>
          </a:p>
        </p:txBody>
      </p:sp>
      <p:pic>
        <p:nvPicPr>
          <p:cNvPr id="3" name="Graphic 2">
            <a:extLst>
              <a:ext uri="{FF2B5EF4-FFF2-40B4-BE49-F238E27FC236}">
                <a16:creationId xmlns:a16="http://schemas.microsoft.com/office/drawing/2014/main" id="{D50B3098-7E69-451D-ABCF-B237144324EE}"/>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2418435" y="5373343"/>
            <a:ext cx="4210965" cy="189257"/>
          </a:xfrm>
          <a:prstGeom prst="rect">
            <a:avLst/>
          </a:prstGeom>
        </p:spPr>
      </p:pic>
    </p:spTree>
    <p:extLst>
      <p:ext uri="{BB962C8B-B14F-4D97-AF65-F5344CB8AC3E}">
        <p14:creationId xmlns:p14="http://schemas.microsoft.com/office/powerpoint/2010/main" val="323592786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381000" y="1600200"/>
            <a:ext cx="8229600" cy="4525963"/>
          </a:xfrm>
        </p:spPr>
        <p:txBody>
          <a:bodyPr/>
          <a:lstStyle>
            <a:lvl1pPr marL="342900" indent="-342900">
              <a:buFont typeface="Wingdings" pitchFamily="2" charset="2"/>
              <a:buChar char="§"/>
              <a:defRPr>
                <a:latin typeface="Arial" pitchFamily="34" charset="0"/>
                <a:cs typeface="Arial" pitchFamily="34" charset="0"/>
              </a:defRPr>
            </a:lvl1pPr>
            <a:lvl2pPr marL="742950" indent="-285750">
              <a:buFont typeface="Wingdings" pitchFamily="2" charset="2"/>
              <a:buChar char="§"/>
              <a:defRPr>
                <a:latin typeface="Arial" pitchFamily="34" charset="0"/>
                <a:cs typeface="Arial" pitchFamily="34" charset="0"/>
              </a:defRPr>
            </a:lvl2pPr>
            <a:lvl3pPr marL="1143000" indent="-228600">
              <a:buFont typeface="Wingdings" pitchFamily="2" charset="2"/>
              <a:buChar char="§"/>
              <a:defRPr>
                <a:latin typeface="Arial" pitchFamily="34" charset="0"/>
                <a:cs typeface="Arial" pitchFamily="34" charset="0"/>
              </a:defRPr>
            </a:lvl3pPr>
            <a:lvl4pPr marL="1600200" indent="-228600">
              <a:buFont typeface="Wingdings" pitchFamily="2" charset="2"/>
              <a:buChar char="§"/>
              <a:defRPr>
                <a:latin typeface="Arial" pitchFamily="34" charset="0"/>
                <a:cs typeface="Arial" pitchFamily="34" charset="0"/>
              </a:defRPr>
            </a:lvl4pPr>
            <a:lvl5pPr marL="2057400" indent="-228600">
              <a:buFont typeface="Wingdings" pitchFamily="2" charset="2"/>
              <a:buChar char="§"/>
              <a:defRPr>
                <a:latin typeface="Arial" pitchFamily="34" charset="0"/>
                <a:cs typeface="Arial"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p>
            <a:fld id="{38BBB11F-9C17-423F-8618-8D060582B07F}" type="datetimeFigureOut">
              <a:rPr lang="en-US" smtClean="0"/>
              <a:t>7/18/2024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797967B-48C1-4A01-BC85-2765605C4699}" type="slidenum">
              <a:rPr lang="en-US" smtClean="0"/>
              <a:t>‹#›</a:t>
            </a:fld>
            <a:endParaRPr lang="en-US"/>
          </a:p>
        </p:txBody>
      </p:sp>
      <p:sp>
        <p:nvSpPr>
          <p:cNvPr id="7" name="Rectangle 6"/>
          <p:cNvSpPr/>
          <p:nvPr userDrawn="1"/>
        </p:nvSpPr>
        <p:spPr bwMode="auto">
          <a:xfrm>
            <a:off x="-152400" y="381000"/>
            <a:ext cx="685800" cy="152400"/>
          </a:xfrm>
          <a:prstGeom prst="rect">
            <a:avLst/>
          </a:prstGeom>
          <a:solidFill>
            <a:srgbClr val="563D82"/>
          </a:solidFill>
          <a:ln>
            <a:noFill/>
          </a:ln>
          <a:effectLst/>
        </p:spPr>
        <p:txBody>
          <a:bodyPr/>
          <a:lstStyle/>
          <a:p>
            <a:pPr marL="342900" indent="-342900">
              <a:defRPr/>
            </a:pPr>
            <a:endParaRPr lang="en-US"/>
          </a:p>
        </p:txBody>
      </p:sp>
      <p:pic>
        <p:nvPicPr>
          <p:cNvPr id="8" name="Picture 2" descr="H:\Marketing\Projects - Sales\State of AZ Account\2015 Implementation &amp; OE\Liasion Training PPT\PMS-361-C-DDAZ-Logo.jp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7562450" y="291737"/>
            <a:ext cx="1222775" cy="29890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03412101"/>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preserve="1" userDrawn="1">
  <p:cSld name="Closing Slide 3">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124200" y="4419600"/>
            <a:ext cx="2895600" cy="717996"/>
          </a:xfrm>
          <a:prstGeom prst="rect">
            <a:avLst/>
          </a:prstGeom>
        </p:spPr>
      </p:pic>
      <p:sp>
        <p:nvSpPr>
          <p:cNvPr id="5" name="TextBox 4"/>
          <p:cNvSpPr txBox="1"/>
          <p:nvPr userDrawn="1"/>
        </p:nvSpPr>
        <p:spPr>
          <a:xfrm>
            <a:off x="2590800" y="2133600"/>
            <a:ext cx="3962400" cy="646331"/>
          </a:xfrm>
          <a:prstGeom prst="rect">
            <a:avLst/>
          </a:prstGeom>
          <a:noFill/>
        </p:spPr>
        <p:txBody>
          <a:bodyPr wrap="square" rtlCol="0">
            <a:spAutoFit/>
          </a:bodyPr>
          <a:lstStyle/>
          <a:p>
            <a:pPr algn="ctr"/>
            <a:r>
              <a:rPr lang="en-US" sz="3600" b="1" dirty="0">
                <a:solidFill>
                  <a:schemeClr val="tx1"/>
                </a:solidFill>
                <a:latin typeface="+mj-lt"/>
                <a:cs typeface="Arial" pitchFamily="34" charset="0"/>
              </a:rPr>
              <a:t>Questions?</a:t>
            </a:r>
          </a:p>
        </p:txBody>
      </p:sp>
    </p:spTree>
    <p:extLst>
      <p:ext uri="{BB962C8B-B14F-4D97-AF65-F5344CB8AC3E}">
        <p14:creationId xmlns:p14="http://schemas.microsoft.com/office/powerpoint/2010/main" val="45183119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a:prstGeom prst="rect">
            <a:avLst/>
          </a:prstGeo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38BBB11F-9C17-423F-8618-8D060582B07F}" type="datetimeFigureOut">
              <a:rPr lang="en-US" smtClean="0"/>
              <a:t>7/18/2024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797967B-48C1-4A01-BC85-2765605C4699}" type="slidenum">
              <a:rPr lang="en-US" smtClean="0"/>
              <a:t>‹#›</a:t>
            </a:fld>
            <a:endParaRPr lang="en-US"/>
          </a:p>
        </p:txBody>
      </p:sp>
    </p:spTree>
    <p:extLst>
      <p:ext uri="{BB962C8B-B14F-4D97-AF65-F5344CB8AC3E}">
        <p14:creationId xmlns:p14="http://schemas.microsoft.com/office/powerpoint/2010/main" val="329240391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38BBB11F-9C17-423F-8618-8D060582B07F}" type="datetimeFigureOut">
              <a:rPr lang="en-US" smtClean="0"/>
              <a:t>7/18/2024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797967B-48C1-4A01-BC85-2765605C4699}" type="slidenum">
              <a:rPr lang="en-US" smtClean="0"/>
              <a:t>‹#›</a:t>
            </a:fld>
            <a:endParaRPr lang="en-US"/>
          </a:p>
        </p:txBody>
      </p:sp>
    </p:spTree>
    <p:extLst>
      <p:ext uri="{BB962C8B-B14F-4D97-AF65-F5344CB8AC3E}">
        <p14:creationId xmlns:p14="http://schemas.microsoft.com/office/powerpoint/2010/main" val="142578745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38BBB11F-9C17-423F-8618-8D060582B07F}" type="datetimeFigureOut">
              <a:rPr lang="en-US" smtClean="0"/>
              <a:t>7/18/2024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6797967B-48C1-4A01-BC85-2765605C4699}" type="slidenum">
              <a:rPr lang="en-US" smtClean="0"/>
              <a:t>‹#›</a:t>
            </a:fld>
            <a:endParaRPr lang="en-US"/>
          </a:p>
        </p:txBody>
      </p:sp>
    </p:spTree>
    <p:extLst>
      <p:ext uri="{BB962C8B-B14F-4D97-AF65-F5344CB8AC3E}">
        <p14:creationId xmlns:p14="http://schemas.microsoft.com/office/powerpoint/2010/main" val="242506354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38BBB11F-9C17-423F-8618-8D060582B07F}" type="datetimeFigureOut">
              <a:rPr lang="en-US" smtClean="0"/>
              <a:t>7/18/2024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6797967B-48C1-4A01-BC85-2765605C4699}" type="slidenum">
              <a:rPr lang="en-US" smtClean="0"/>
              <a:t>‹#›</a:t>
            </a:fld>
            <a:endParaRPr lang="en-US"/>
          </a:p>
        </p:txBody>
      </p:sp>
    </p:spTree>
    <p:extLst>
      <p:ext uri="{BB962C8B-B14F-4D97-AF65-F5344CB8AC3E}">
        <p14:creationId xmlns:p14="http://schemas.microsoft.com/office/powerpoint/2010/main" val="159801520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8BBB11F-9C17-423F-8618-8D060582B07F}" type="datetimeFigureOut">
              <a:rPr lang="en-US" smtClean="0"/>
              <a:t>7/18/2024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6797967B-48C1-4A01-BC85-2765605C4699}" type="slidenum">
              <a:rPr lang="en-US" smtClean="0"/>
              <a:t>‹#›</a:t>
            </a:fld>
            <a:endParaRPr lang="en-US"/>
          </a:p>
        </p:txBody>
      </p:sp>
    </p:spTree>
    <p:extLst>
      <p:ext uri="{BB962C8B-B14F-4D97-AF65-F5344CB8AC3E}">
        <p14:creationId xmlns:p14="http://schemas.microsoft.com/office/powerpoint/2010/main" val="188832292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a:prstGeom prst="rect">
            <a:avLst/>
          </a:prstGeo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38BBB11F-9C17-423F-8618-8D060582B07F}" type="datetimeFigureOut">
              <a:rPr lang="en-US" smtClean="0"/>
              <a:t>7/18/2024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797967B-48C1-4A01-BC85-2765605C4699}" type="slidenum">
              <a:rPr lang="en-US" smtClean="0"/>
              <a:t>‹#›</a:t>
            </a:fld>
            <a:endParaRPr lang="en-US"/>
          </a:p>
        </p:txBody>
      </p:sp>
    </p:spTree>
    <p:extLst>
      <p:ext uri="{BB962C8B-B14F-4D97-AF65-F5344CB8AC3E}">
        <p14:creationId xmlns:p14="http://schemas.microsoft.com/office/powerpoint/2010/main" val="125626977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slideLayout" Target="../slideLayouts/slideLayout25.xml"/><Relationship Id="rId18" Type="http://schemas.openxmlformats.org/officeDocument/2006/relationships/slideLayout" Target="../slideLayouts/slideLayout30.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17" Type="http://schemas.openxmlformats.org/officeDocument/2006/relationships/slideLayout" Target="../slideLayouts/slideLayout29.xml"/><Relationship Id="rId2" Type="http://schemas.openxmlformats.org/officeDocument/2006/relationships/slideLayout" Target="../slideLayouts/slideLayout14.xml"/><Relationship Id="rId16" Type="http://schemas.openxmlformats.org/officeDocument/2006/relationships/slideLayout" Target="../slideLayouts/slideLayout28.xml"/><Relationship Id="rId20" Type="http://schemas.openxmlformats.org/officeDocument/2006/relationships/image" Target="../media/image2.png"/><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5" Type="http://schemas.openxmlformats.org/officeDocument/2006/relationships/slideLayout" Target="../slideLayouts/slideLayout27.xml"/><Relationship Id="rId10" Type="http://schemas.openxmlformats.org/officeDocument/2006/relationships/slideLayout" Target="../slideLayouts/slideLayout22.xml"/><Relationship Id="rId19" Type="http://schemas.openxmlformats.org/officeDocument/2006/relationships/theme" Target="../theme/theme2.xml"/><Relationship Id="rId4" Type="http://schemas.openxmlformats.org/officeDocument/2006/relationships/slideLayout" Target="../slideLayouts/slideLayout16.xml"/><Relationship Id="rId9" Type="http://schemas.openxmlformats.org/officeDocument/2006/relationships/slideLayout" Target="../slideLayouts/slideLayout21.xml"/><Relationship Id="rId14" Type="http://schemas.openxmlformats.org/officeDocument/2006/relationships/slideLayout" Target="../slideLayouts/slideLayout2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8BBB11F-9C17-423F-8618-8D060582B07F}" type="datetimeFigureOut">
              <a:rPr lang="en-US" smtClean="0"/>
              <a:t>7/18/2024</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797967B-48C1-4A01-BC85-2765605C4699}" type="slidenum">
              <a:rPr lang="en-US" smtClean="0"/>
              <a:t>‹#›</a:t>
            </a:fld>
            <a:endParaRPr lang="en-US"/>
          </a:p>
        </p:txBody>
      </p:sp>
    </p:spTree>
    <p:extLst>
      <p:ext uri="{BB962C8B-B14F-4D97-AF65-F5344CB8AC3E}">
        <p14:creationId xmlns:p14="http://schemas.microsoft.com/office/powerpoint/2010/main" val="2734613364"/>
      </p:ext>
    </p:extLst>
  </p:cSld>
  <p:clrMap bg1="lt1" tx1="dk1" bg2="lt2" tx2="dk2" accent1="accent1" accent2="accent2" accent3="accent3" accent4="accent4" accent5="accent5" accent6="accent6" hlink="hlink" folHlink="folHlink"/>
  <p:sldLayoutIdLst>
    <p:sldLayoutId id="2147483649" r:id="rId1"/>
    <p:sldLayoutId id="2147483660"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Wingdings" pitchFamily="2" charset="2"/>
        <a:buChar char="§"/>
        <a:defRPr sz="3200" kern="1200">
          <a:solidFill>
            <a:schemeClr val="tx1"/>
          </a:solidFill>
          <a:latin typeface="Arial" pitchFamily="34" charset="0"/>
          <a:ea typeface="+mn-ea"/>
          <a:cs typeface="Arial" pitchFamily="34" charset="0"/>
        </a:defRPr>
      </a:lvl1pPr>
      <a:lvl2pPr marL="742950" indent="-285750" algn="l" defTabSz="914400" rtl="0" eaLnBrk="1" latinLnBrk="0" hangingPunct="1">
        <a:spcBef>
          <a:spcPct val="20000"/>
        </a:spcBef>
        <a:buFont typeface="Wingdings" pitchFamily="2" charset="2"/>
        <a:buChar char="§"/>
        <a:defRPr sz="2800" kern="1200">
          <a:solidFill>
            <a:schemeClr val="tx1"/>
          </a:solidFill>
          <a:latin typeface="Arial" pitchFamily="34" charset="0"/>
          <a:ea typeface="+mn-ea"/>
          <a:cs typeface="Arial" pitchFamily="34" charset="0"/>
        </a:defRPr>
      </a:lvl2pPr>
      <a:lvl3pPr marL="1143000" indent="-228600" algn="l" defTabSz="914400" rtl="0" eaLnBrk="1" latinLnBrk="0" hangingPunct="1">
        <a:spcBef>
          <a:spcPct val="20000"/>
        </a:spcBef>
        <a:buFont typeface="Wingdings" pitchFamily="2" charset="2"/>
        <a:buChar char="§"/>
        <a:defRPr sz="2400" kern="1200">
          <a:solidFill>
            <a:schemeClr val="tx1"/>
          </a:solidFill>
          <a:latin typeface="Arial" pitchFamily="34" charset="0"/>
          <a:ea typeface="+mn-ea"/>
          <a:cs typeface="Arial" pitchFamily="34" charset="0"/>
        </a:defRPr>
      </a:lvl3pPr>
      <a:lvl4pPr marL="1600200" indent="-228600" algn="l" defTabSz="914400" rtl="0" eaLnBrk="1" latinLnBrk="0" hangingPunct="1">
        <a:spcBef>
          <a:spcPct val="20000"/>
        </a:spcBef>
        <a:buFont typeface="Wingdings" pitchFamily="2" charset="2"/>
        <a:buChar char="§"/>
        <a:defRPr sz="2000" kern="1200">
          <a:solidFill>
            <a:schemeClr val="tx1"/>
          </a:solidFill>
          <a:latin typeface="Arial" pitchFamily="34" charset="0"/>
          <a:ea typeface="+mn-ea"/>
          <a:cs typeface="Arial" pitchFamily="34" charset="0"/>
        </a:defRPr>
      </a:lvl4pPr>
      <a:lvl5pPr marL="2057400" indent="-228600" algn="l" defTabSz="914400" rtl="0" eaLnBrk="1" latinLnBrk="0" hangingPunct="1">
        <a:spcBef>
          <a:spcPct val="20000"/>
        </a:spcBef>
        <a:buFont typeface="Wingdings" pitchFamily="2" charset="2"/>
        <a:buChar char="§"/>
        <a:defRPr sz="2000" kern="1200">
          <a:solidFill>
            <a:schemeClr val="tx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9" name="Picture 8"/>
          <p:cNvPicPr>
            <a:picLocks noChangeAspect="1"/>
          </p:cNvPicPr>
          <p:nvPr userDrawn="1"/>
        </p:nvPicPr>
        <p:blipFill>
          <a:blip r:embed="rId20" cstate="print">
            <a:extLst>
              <a:ext uri="{28A0092B-C50C-407E-A947-70E740481C1C}">
                <a14:useLocalDpi xmlns:a14="http://schemas.microsoft.com/office/drawing/2010/main" val="0"/>
              </a:ext>
            </a:extLst>
          </a:blip>
          <a:stretch>
            <a:fillRect/>
          </a:stretch>
        </p:blipFill>
        <p:spPr>
          <a:xfrm>
            <a:off x="7572987" y="281396"/>
            <a:ext cx="1212238" cy="300588"/>
          </a:xfrm>
          <a:prstGeom prst="rect">
            <a:avLst/>
          </a:prstGeom>
        </p:spPr>
      </p:pic>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dirty="0"/>
              <a:t>Click to add bulleted list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8BBB11F-9C17-423F-8618-8D060582B07F}" type="datetimeFigureOut">
              <a:rPr lang="en-US" smtClean="0"/>
              <a:t>7/18/2024</a:t>
            </a:fld>
            <a:endParaRPr lang="en-US"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797967B-48C1-4A01-BC85-2765605C4699}" type="slidenum">
              <a:rPr lang="en-US" smtClean="0"/>
              <a:t>‹#›</a:t>
            </a:fld>
            <a:endParaRPr lang="en-US" dirty="0"/>
          </a:p>
        </p:txBody>
      </p:sp>
      <p:sp>
        <p:nvSpPr>
          <p:cNvPr id="8" name="Rectangle 7"/>
          <p:cNvSpPr/>
          <p:nvPr userDrawn="1"/>
        </p:nvSpPr>
        <p:spPr bwMode="auto">
          <a:xfrm>
            <a:off x="-152400" y="381000"/>
            <a:ext cx="685800" cy="152400"/>
          </a:xfrm>
          <a:prstGeom prst="rect">
            <a:avLst/>
          </a:prstGeom>
          <a:solidFill>
            <a:srgbClr val="6F5A95"/>
          </a:solidFill>
          <a:ln>
            <a:noFill/>
          </a:ln>
          <a:effectLst/>
        </p:spPr>
        <p:txBody>
          <a:bodyPr/>
          <a:lstStyle/>
          <a:p>
            <a:pPr marL="342900" indent="-342900">
              <a:defRPr/>
            </a:pPr>
            <a:endParaRPr lang="en-US"/>
          </a:p>
        </p:txBody>
      </p:sp>
    </p:spTree>
    <p:extLst>
      <p:ext uri="{BB962C8B-B14F-4D97-AF65-F5344CB8AC3E}">
        <p14:creationId xmlns:p14="http://schemas.microsoft.com/office/powerpoint/2010/main" val="2666839219"/>
      </p:ext>
    </p:extLst>
  </p:cSld>
  <p:clrMap bg1="lt1" tx1="dk1" bg2="lt2" tx2="dk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 id="2147483667" r:id="rId5"/>
    <p:sldLayoutId id="2147483668" r:id="rId6"/>
    <p:sldLayoutId id="2147483669" r:id="rId7"/>
    <p:sldLayoutId id="2147483670" r:id="rId8"/>
    <p:sldLayoutId id="2147483671" r:id="rId9"/>
    <p:sldLayoutId id="2147483672" r:id="rId10"/>
    <p:sldLayoutId id="2147483673" r:id="rId11"/>
    <p:sldLayoutId id="2147483674" r:id="rId12"/>
    <p:sldLayoutId id="2147483675" r:id="rId13"/>
    <p:sldLayoutId id="2147483676" r:id="rId14"/>
    <p:sldLayoutId id="2147483677" r:id="rId15"/>
    <p:sldLayoutId id="2147483678" r:id="rId16"/>
    <p:sldLayoutId id="2147483679" r:id="rId17"/>
    <p:sldLayoutId id="2147483680" r:id="rId18"/>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Clr>
          <a:schemeClr val="accent1"/>
        </a:buClr>
        <a:buFont typeface="Wingdings" pitchFamily="2" charset="2"/>
        <a:buChar char="§"/>
        <a:defRPr sz="3200" kern="1200" baseline="0">
          <a:solidFill>
            <a:schemeClr val="tx1">
              <a:lumMod val="75000"/>
              <a:lumOff val="25000"/>
            </a:schemeClr>
          </a:solidFill>
          <a:latin typeface="Arial" pitchFamily="34" charset="0"/>
          <a:ea typeface="+mn-ea"/>
          <a:cs typeface="Arial" pitchFamily="34" charset="0"/>
        </a:defRPr>
      </a:lvl1pPr>
      <a:lvl2pPr marL="742950" indent="-285750" algn="l" defTabSz="914400" rtl="0" eaLnBrk="1" latinLnBrk="0" hangingPunct="1">
        <a:spcBef>
          <a:spcPct val="20000"/>
        </a:spcBef>
        <a:buClr>
          <a:srgbClr val="6F5A95"/>
        </a:buClr>
        <a:buFont typeface="Wingdings" pitchFamily="2" charset="2"/>
        <a:buChar char="§"/>
        <a:defRPr sz="2800" kern="1200">
          <a:solidFill>
            <a:schemeClr val="tx1">
              <a:lumMod val="75000"/>
              <a:lumOff val="25000"/>
            </a:schemeClr>
          </a:solidFill>
          <a:latin typeface="Arial" pitchFamily="34" charset="0"/>
          <a:ea typeface="+mn-ea"/>
          <a:cs typeface="Arial" pitchFamily="34" charset="0"/>
        </a:defRPr>
      </a:lvl2pPr>
      <a:lvl3pPr marL="1143000" indent="-228600" algn="l" defTabSz="914400" rtl="0" eaLnBrk="1" latinLnBrk="0" hangingPunct="1">
        <a:spcBef>
          <a:spcPct val="20000"/>
        </a:spcBef>
        <a:buClr>
          <a:srgbClr val="26BACF"/>
        </a:buClr>
        <a:buFont typeface="Wingdings" pitchFamily="2" charset="2"/>
        <a:buChar char="§"/>
        <a:defRPr sz="2400" kern="1200">
          <a:solidFill>
            <a:schemeClr val="tx1">
              <a:lumMod val="75000"/>
              <a:lumOff val="25000"/>
            </a:schemeClr>
          </a:solidFill>
          <a:latin typeface="Arial" pitchFamily="34" charset="0"/>
          <a:ea typeface="+mn-ea"/>
          <a:cs typeface="Arial" pitchFamily="34" charset="0"/>
        </a:defRPr>
      </a:lvl3pPr>
      <a:lvl4pPr marL="1600200" indent="-228600" algn="l" defTabSz="914400" rtl="0" eaLnBrk="1" latinLnBrk="0" hangingPunct="1">
        <a:spcBef>
          <a:spcPct val="20000"/>
        </a:spcBef>
        <a:buClr>
          <a:srgbClr val="E1714A"/>
        </a:buClr>
        <a:buFont typeface="Wingdings" pitchFamily="2" charset="2"/>
        <a:buChar char="§"/>
        <a:defRPr sz="2000" kern="1200">
          <a:solidFill>
            <a:schemeClr val="tx1">
              <a:lumMod val="75000"/>
              <a:lumOff val="25000"/>
            </a:schemeClr>
          </a:solidFill>
          <a:latin typeface="Arial" pitchFamily="34" charset="0"/>
          <a:ea typeface="+mn-ea"/>
          <a:cs typeface="Arial" pitchFamily="34" charset="0"/>
        </a:defRPr>
      </a:lvl4pPr>
      <a:lvl5pPr marL="2057400" indent="-228600" algn="l" defTabSz="914400" rtl="0" eaLnBrk="1" latinLnBrk="0" hangingPunct="1">
        <a:spcBef>
          <a:spcPct val="20000"/>
        </a:spcBef>
        <a:buClr>
          <a:schemeClr val="tx1">
            <a:lumMod val="75000"/>
            <a:lumOff val="25000"/>
          </a:schemeClr>
        </a:buClr>
        <a:buFont typeface="Arial" pitchFamily="34" charset="0"/>
        <a:buChar char="—"/>
        <a:defRPr sz="2000" kern="1200">
          <a:solidFill>
            <a:schemeClr val="tx1">
              <a:lumMod val="75000"/>
              <a:lumOff val="25000"/>
            </a:schemeClr>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7.xml"/></Relationships>
</file>

<file path=ppt/slides/_rels/slide1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0.xml"/><Relationship Id="rId1" Type="http://schemas.openxmlformats.org/officeDocument/2006/relationships/slideLayout" Target="../slideLayouts/slideLayout3.xml"/><Relationship Id="rId6" Type="http://schemas.openxmlformats.org/officeDocument/2006/relationships/image" Target="../media/image18.jpg"/><Relationship Id="rId5" Type="http://schemas.openxmlformats.org/officeDocument/2006/relationships/image" Target="../media/image17.png"/><Relationship Id="rId4" Type="http://schemas.openxmlformats.org/officeDocument/2006/relationships/image" Target="../media/image16.jpeg"/></Relationships>
</file>

<file path=ppt/slides/_rels/slide11.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1.xml"/><Relationship Id="rId1" Type="http://schemas.openxmlformats.org/officeDocument/2006/relationships/slideLayout" Target="../slideLayouts/slideLayout3.xml"/><Relationship Id="rId5" Type="http://schemas.openxmlformats.org/officeDocument/2006/relationships/image" Target="../media/image21.png"/><Relationship Id="rId4" Type="http://schemas.openxmlformats.org/officeDocument/2006/relationships/image" Target="../media/image20.png"/></Relationships>
</file>

<file path=ppt/slides/_rels/slide12.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2.xml"/><Relationship Id="rId1" Type="http://schemas.openxmlformats.org/officeDocument/2006/relationships/slideLayout" Target="../slideLayouts/slideLayout3.xml"/><Relationship Id="rId4" Type="http://schemas.openxmlformats.org/officeDocument/2006/relationships/image" Target="../media/image23.png"/></Relationships>
</file>

<file path=ppt/slides/_rels/slide13.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notesSlide" Target="../notesSlides/notesSlide13.xml"/><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7.xml"/><Relationship Id="rId1" Type="http://schemas.openxmlformats.org/officeDocument/2006/relationships/slideLayout" Target="../slideLayouts/slideLayout3.xml"/><Relationship Id="rId4" Type="http://schemas.openxmlformats.org/officeDocument/2006/relationships/image" Target="../media/image14.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EB5D27B2-F78C-4DA8-8C45-9E7BDC404D0C}"/>
              </a:ext>
            </a:extLst>
          </p:cNvPr>
          <p:cNvSpPr>
            <a:spLocks noGrp="1"/>
          </p:cNvSpPr>
          <p:nvPr>
            <p:ph type="body" sz="quarter" idx="12"/>
          </p:nvPr>
        </p:nvSpPr>
        <p:spPr>
          <a:xfrm>
            <a:off x="381000" y="6168890"/>
            <a:ext cx="3810000" cy="308110"/>
          </a:xfrm>
        </p:spPr>
        <p:txBody>
          <a:bodyPr/>
          <a:lstStyle/>
          <a:p>
            <a:r>
              <a:rPr lang="en-US" sz="2600" b="1" dirty="0"/>
              <a:t>Dental Benefits Overview</a:t>
            </a:r>
          </a:p>
        </p:txBody>
      </p:sp>
      <p:sp>
        <p:nvSpPr>
          <p:cNvPr id="4" name="Text Placeholder 3">
            <a:extLst>
              <a:ext uri="{FF2B5EF4-FFF2-40B4-BE49-F238E27FC236}">
                <a16:creationId xmlns:a16="http://schemas.microsoft.com/office/drawing/2014/main" id="{A7B5B29B-BF43-4162-BAE3-962E5CC525B1}"/>
              </a:ext>
            </a:extLst>
          </p:cNvPr>
          <p:cNvSpPr>
            <a:spLocks noGrp="1"/>
          </p:cNvSpPr>
          <p:nvPr>
            <p:ph type="body" sz="quarter" idx="10"/>
          </p:nvPr>
        </p:nvSpPr>
        <p:spPr>
          <a:xfrm>
            <a:off x="4724400" y="5548057"/>
            <a:ext cx="4376738" cy="1157543"/>
          </a:xfrm>
        </p:spPr>
        <p:txBody>
          <a:bodyPr>
            <a:normAutofit/>
          </a:bodyPr>
          <a:lstStyle/>
          <a:p>
            <a:pPr algn="ctr"/>
            <a:r>
              <a:rPr lang="en-US" dirty="0"/>
              <a:t>INSERT COMPANY </a:t>
            </a:r>
            <a:br>
              <a:rPr lang="en-US" dirty="0"/>
            </a:br>
            <a:r>
              <a:rPr lang="en-US" dirty="0"/>
              <a:t>LOGO HERE</a:t>
            </a:r>
          </a:p>
        </p:txBody>
      </p:sp>
    </p:spTree>
    <p:extLst>
      <p:ext uri="{BB962C8B-B14F-4D97-AF65-F5344CB8AC3E}">
        <p14:creationId xmlns:p14="http://schemas.microsoft.com/office/powerpoint/2010/main" val="94790158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2"/>
          <p:cNvSpPr txBox="1">
            <a:spLocks noChangeArrowheads="1"/>
          </p:cNvSpPr>
          <p:nvPr/>
        </p:nvSpPr>
        <p:spPr>
          <a:xfrm>
            <a:off x="712788" y="331759"/>
            <a:ext cx="3173412" cy="829073"/>
          </a:xfrm>
          <a:prstGeom prst="rect">
            <a:avLst/>
          </a:prstGeom>
        </p:spPr>
        <p:txBody>
          <a:bodyPr vert="horz" wrap="square" lIns="91440" tIns="45720" rIns="91440" bIns="45720" rtlCol="0" anchor="t" anchorCtr="0">
            <a:sp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ts val="2800"/>
              </a:lnSpc>
              <a:spcBef>
                <a:spcPct val="0"/>
              </a:spcBef>
              <a:spcAft>
                <a:spcPts val="0"/>
              </a:spcAft>
              <a:buClrTx/>
              <a:buSzTx/>
              <a:buFontTx/>
              <a:buNone/>
              <a:tabLst/>
              <a:defRPr/>
            </a:pPr>
            <a:r>
              <a:rPr kumimoji="0" lang="en-US" altLang="en-US" sz="3200" b="1" i="0" u="none" strike="noStrike" kern="1200" cap="none" spc="0" normalizeH="0" baseline="0" noProof="0" dirty="0">
                <a:ln>
                  <a:noFill/>
                </a:ln>
                <a:solidFill>
                  <a:srgbClr val="563D82"/>
                </a:solidFill>
                <a:effectLst/>
                <a:uLnTx/>
                <a:uFillTx/>
                <a:latin typeface="Calibri"/>
                <a:ea typeface="+mj-ea"/>
                <a:cs typeface="Arial" charset="0"/>
              </a:rPr>
              <a:t>MEMBER</a:t>
            </a:r>
            <a:br>
              <a:rPr kumimoji="0" lang="en-US" altLang="en-US" sz="3200" b="1" i="0" u="none" strike="noStrike" kern="1200" cap="none" spc="0" normalizeH="0" baseline="0" noProof="0" dirty="0">
                <a:ln>
                  <a:noFill/>
                </a:ln>
                <a:solidFill>
                  <a:srgbClr val="17497B"/>
                </a:solidFill>
                <a:effectLst/>
                <a:uLnTx/>
                <a:uFillTx/>
                <a:latin typeface="Calibri"/>
                <a:ea typeface="+mj-ea"/>
                <a:cs typeface="Arial" charset="0"/>
              </a:rPr>
            </a:br>
            <a:r>
              <a:rPr kumimoji="0" lang="en-US" altLang="en-US" sz="3200" b="1" i="0" u="none" strike="noStrike" kern="1200" cap="none" spc="0" normalizeH="0" baseline="0" noProof="0" dirty="0">
                <a:ln>
                  <a:noFill/>
                </a:ln>
                <a:solidFill>
                  <a:srgbClr val="43B02A"/>
                </a:solidFill>
                <a:effectLst/>
                <a:uLnTx/>
                <a:uFillTx/>
                <a:latin typeface="Calibri"/>
                <a:ea typeface="+mj-ea"/>
                <a:cs typeface="Arial" charset="0"/>
              </a:rPr>
              <a:t>RESOURCES</a:t>
            </a:r>
          </a:p>
        </p:txBody>
      </p:sp>
      <p:sp>
        <p:nvSpPr>
          <p:cNvPr id="14" name="Content Placeholder 2">
            <a:extLst>
              <a:ext uri="{FF2B5EF4-FFF2-40B4-BE49-F238E27FC236}">
                <a16:creationId xmlns:a16="http://schemas.microsoft.com/office/drawing/2014/main" id="{2BA5B504-D5B2-49F3-9980-16B6D70A6060}"/>
              </a:ext>
            </a:extLst>
          </p:cNvPr>
          <p:cNvSpPr txBox="1">
            <a:spLocks/>
          </p:cNvSpPr>
          <p:nvPr/>
        </p:nvSpPr>
        <p:spPr>
          <a:xfrm>
            <a:off x="326359" y="1600200"/>
            <a:ext cx="2651464" cy="2251476"/>
          </a:xfrm>
          <a:prstGeom prst="rect">
            <a:avLst/>
          </a:prstGeom>
        </p:spPr>
        <p:txBody>
          <a:bodyPr>
            <a:noAutofit/>
          </a:bodyPr>
          <a:lstStyle>
            <a:lvl1pPr marL="251460" indent="-251460" algn="l" defTabSz="1005840" rtl="0" eaLnBrk="1" latinLnBrk="0" hangingPunct="1">
              <a:lnSpc>
                <a:spcPct val="90000"/>
              </a:lnSpc>
              <a:spcBef>
                <a:spcPts val="1100"/>
              </a:spcBef>
              <a:buFont typeface="Arial" panose="020B0604020202020204" pitchFamily="34" charset="0"/>
              <a:buChar char="•"/>
              <a:defRPr sz="3080" kern="1200">
                <a:solidFill>
                  <a:schemeClr val="tx1"/>
                </a:solidFill>
                <a:latin typeface="+mn-lt"/>
                <a:ea typeface="+mn-ea"/>
                <a:cs typeface="+mn-cs"/>
              </a:defRPr>
            </a:lvl1pPr>
            <a:lvl2pPr marL="754380" indent="-251460" algn="l" defTabSz="1005840" rtl="0" eaLnBrk="1" latinLnBrk="0" hangingPunct="1">
              <a:lnSpc>
                <a:spcPct val="90000"/>
              </a:lnSpc>
              <a:spcBef>
                <a:spcPts val="550"/>
              </a:spcBef>
              <a:buFont typeface="Arial" panose="020B0604020202020204" pitchFamily="34" charset="0"/>
              <a:buChar char="•"/>
              <a:defRPr sz="2640" kern="1200">
                <a:solidFill>
                  <a:schemeClr val="tx1"/>
                </a:solidFill>
                <a:latin typeface="+mn-lt"/>
                <a:ea typeface="+mn-ea"/>
                <a:cs typeface="+mn-cs"/>
              </a:defRPr>
            </a:lvl2pPr>
            <a:lvl3pPr marL="1257300" indent="-251460" algn="l" defTabSz="1005840" rtl="0" eaLnBrk="1" latinLnBrk="0" hangingPunct="1">
              <a:lnSpc>
                <a:spcPct val="90000"/>
              </a:lnSpc>
              <a:spcBef>
                <a:spcPts val="550"/>
              </a:spcBef>
              <a:buFont typeface="Arial" panose="020B0604020202020204" pitchFamily="34" charset="0"/>
              <a:buChar char="•"/>
              <a:defRPr sz="2200" kern="1200">
                <a:solidFill>
                  <a:schemeClr val="tx1"/>
                </a:solidFill>
                <a:latin typeface="+mn-lt"/>
                <a:ea typeface="+mn-ea"/>
                <a:cs typeface="+mn-cs"/>
              </a:defRPr>
            </a:lvl3pPr>
            <a:lvl4pPr marL="1760220" indent="-251460" algn="l" defTabSz="1005840" rtl="0" eaLnBrk="1" latinLnBrk="0" hangingPunct="1">
              <a:lnSpc>
                <a:spcPct val="90000"/>
              </a:lnSpc>
              <a:spcBef>
                <a:spcPts val="550"/>
              </a:spcBef>
              <a:buFont typeface="Arial" panose="020B0604020202020204" pitchFamily="34" charset="0"/>
              <a:buChar char="•"/>
              <a:defRPr sz="1980" kern="1200">
                <a:solidFill>
                  <a:schemeClr val="tx1"/>
                </a:solidFill>
                <a:latin typeface="+mn-lt"/>
                <a:ea typeface="+mn-ea"/>
                <a:cs typeface="+mn-cs"/>
              </a:defRPr>
            </a:lvl4pPr>
            <a:lvl5pPr marL="2263140" indent="-251460" algn="l" defTabSz="1005840" rtl="0" eaLnBrk="1" latinLnBrk="0" hangingPunct="1">
              <a:lnSpc>
                <a:spcPct val="90000"/>
              </a:lnSpc>
              <a:spcBef>
                <a:spcPts val="550"/>
              </a:spcBef>
              <a:buFont typeface="Arial" panose="020B0604020202020204" pitchFamily="34" charset="0"/>
              <a:buChar char="•"/>
              <a:defRPr sz="1980" kern="1200">
                <a:solidFill>
                  <a:schemeClr val="tx1"/>
                </a:solidFill>
                <a:latin typeface="+mn-lt"/>
                <a:ea typeface="+mn-ea"/>
                <a:cs typeface="+mn-cs"/>
              </a:defRPr>
            </a:lvl5pPr>
            <a:lvl6pPr marL="2766060" indent="-251460" algn="l" defTabSz="1005840" rtl="0" eaLnBrk="1" latinLnBrk="0" hangingPunct="1">
              <a:lnSpc>
                <a:spcPct val="90000"/>
              </a:lnSpc>
              <a:spcBef>
                <a:spcPts val="550"/>
              </a:spcBef>
              <a:buFont typeface="Arial" panose="020B0604020202020204" pitchFamily="34" charset="0"/>
              <a:buChar char="•"/>
              <a:defRPr sz="1980" kern="1200">
                <a:solidFill>
                  <a:schemeClr val="tx1"/>
                </a:solidFill>
                <a:latin typeface="+mn-lt"/>
                <a:ea typeface="+mn-ea"/>
                <a:cs typeface="+mn-cs"/>
              </a:defRPr>
            </a:lvl6pPr>
            <a:lvl7pPr marL="3268980" indent="-251460" algn="l" defTabSz="1005840" rtl="0" eaLnBrk="1" latinLnBrk="0" hangingPunct="1">
              <a:lnSpc>
                <a:spcPct val="90000"/>
              </a:lnSpc>
              <a:spcBef>
                <a:spcPts val="550"/>
              </a:spcBef>
              <a:buFont typeface="Arial" panose="020B0604020202020204" pitchFamily="34" charset="0"/>
              <a:buChar char="•"/>
              <a:defRPr sz="1980" kern="1200">
                <a:solidFill>
                  <a:schemeClr val="tx1"/>
                </a:solidFill>
                <a:latin typeface="+mn-lt"/>
                <a:ea typeface="+mn-ea"/>
                <a:cs typeface="+mn-cs"/>
              </a:defRPr>
            </a:lvl7pPr>
            <a:lvl8pPr marL="3771900" indent="-251460" algn="l" defTabSz="1005840" rtl="0" eaLnBrk="1" latinLnBrk="0" hangingPunct="1">
              <a:lnSpc>
                <a:spcPct val="90000"/>
              </a:lnSpc>
              <a:spcBef>
                <a:spcPts val="550"/>
              </a:spcBef>
              <a:buFont typeface="Arial" panose="020B0604020202020204" pitchFamily="34" charset="0"/>
              <a:buChar char="•"/>
              <a:defRPr sz="1980" kern="1200">
                <a:solidFill>
                  <a:schemeClr val="tx1"/>
                </a:solidFill>
                <a:latin typeface="+mn-lt"/>
                <a:ea typeface="+mn-ea"/>
                <a:cs typeface="+mn-cs"/>
              </a:defRPr>
            </a:lvl8pPr>
            <a:lvl9pPr marL="4274820" indent="-251460" algn="l" defTabSz="1005840" rtl="0" eaLnBrk="1" latinLnBrk="0" hangingPunct="1">
              <a:lnSpc>
                <a:spcPct val="90000"/>
              </a:lnSpc>
              <a:spcBef>
                <a:spcPts val="550"/>
              </a:spcBef>
              <a:buFont typeface="Arial" panose="020B0604020202020204" pitchFamily="34" charset="0"/>
              <a:buChar char="•"/>
              <a:defRPr sz="1980" kern="1200">
                <a:solidFill>
                  <a:schemeClr val="tx1"/>
                </a:solidFill>
                <a:latin typeface="+mn-lt"/>
                <a:ea typeface="+mn-ea"/>
                <a:cs typeface="+mn-cs"/>
              </a:defRPr>
            </a:lvl9pPr>
          </a:lstStyle>
          <a:p>
            <a:pPr marL="0" marR="0" lvl="0" indent="0" algn="l" defTabSz="1005840" rtl="0" eaLnBrk="1" fontAlgn="auto" latinLnBrk="0" hangingPunct="1">
              <a:lnSpc>
                <a:spcPct val="100000"/>
              </a:lnSpc>
              <a:spcBef>
                <a:spcPts val="0"/>
              </a:spcBef>
              <a:spcAft>
                <a:spcPts val="1200"/>
              </a:spcAft>
              <a:buClrTx/>
              <a:buSzTx/>
              <a:buFont typeface="Arial" panose="020B0604020202020204" pitchFamily="34" charset="0"/>
              <a:buNone/>
              <a:tabLst/>
              <a:defRPr/>
            </a:pPr>
            <a:r>
              <a:rPr kumimoji="0" lang="en-US" sz="1400" b="1" i="0" u="none" strike="noStrike" kern="1200" cap="none" spc="0" normalizeH="0" baseline="0" noProof="0" dirty="0">
                <a:ln>
                  <a:noFill/>
                </a:ln>
                <a:solidFill>
                  <a:srgbClr val="404040"/>
                </a:solidFill>
                <a:effectLst/>
                <a:uLnTx/>
                <a:uFillTx/>
                <a:latin typeface="Calibri" panose="020F0502020204030204"/>
                <a:ea typeface="+mn-ea"/>
                <a:cs typeface="+mn-cs"/>
              </a:rPr>
              <a:t>MEMBER PORTAL</a:t>
            </a:r>
            <a:br>
              <a:rPr kumimoji="0" lang="en-US" sz="1400" b="0" i="0" u="none" strike="noStrike" kern="1200" cap="none" spc="0" normalizeH="0" baseline="0" noProof="0" dirty="0">
                <a:ln>
                  <a:noFill/>
                </a:ln>
                <a:solidFill>
                  <a:prstClr val="black"/>
                </a:solidFill>
                <a:effectLst/>
                <a:uLnTx/>
                <a:uFillTx/>
                <a:latin typeface="Calibri" panose="020F0502020204030204"/>
                <a:ea typeface="+mn-ea"/>
                <a:cs typeface="+mn-cs"/>
              </a:rPr>
            </a:br>
            <a:r>
              <a:rPr kumimoji="0" lang="en-US" sz="1400" b="1" i="0" u="none" strike="noStrike" kern="1200" cap="none" spc="0" normalizeH="0" baseline="0" noProof="0" dirty="0">
                <a:ln>
                  <a:noFill/>
                </a:ln>
                <a:solidFill>
                  <a:srgbClr val="43B02A"/>
                </a:solidFill>
                <a:effectLst/>
                <a:uLnTx/>
                <a:uFillTx/>
                <a:latin typeface="Calibri" panose="020F0502020204030204"/>
                <a:ea typeface="+mn-ea"/>
                <a:cs typeface="+mn-cs"/>
              </a:rPr>
              <a:t>deltadentalaz.com/member</a:t>
            </a:r>
            <a:endParaRPr kumimoji="0" lang="en-US" sz="1400" b="0" i="0" u="none" strike="noStrike" kern="1200" cap="none" spc="0" normalizeH="0" baseline="0" noProof="0" dirty="0">
              <a:ln>
                <a:noFill/>
              </a:ln>
              <a:solidFill>
                <a:srgbClr val="43B02A"/>
              </a:solidFill>
              <a:effectLst/>
              <a:uLnTx/>
              <a:uFillTx/>
              <a:latin typeface="Calibri" panose="020F0502020204030204"/>
              <a:ea typeface="+mn-ea"/>
              <a:cs typeface="+mn-cs"/>
            </a:endParaRPr>
          </a:p>
          <a:p>
            <a:pPr marL="0" marR="0" lvl="0" indent="0" algn="l" defTabSz="365760" rtl="0" eaLnBrk="1" fontAlgn="auto" latinLnBrk="0" hangingPunct="1">
              <a:lnSpc>
                <a:spcPct val="100000"/>
              </a:lnSpc>
              <a:spcBef>
                <a:spcPts val="50"/>
              </a:spcBef>
              <a:spcAft>
                <a:spcPts val="0"/>
              </a:spcAft>
              <a:buClrTx/>
              <a:buSzTx/>
              <a:buFont typeface="Wingdings" pitchFamily="2" charset="2"/>
              <a:buNone/>
              <a:tabLst/>
              <a:defRPr/>
            </a:pPr>
            <a:r>
              <a:rPr kumimoji="0" lang="en-US" sz="1400" b="0" i="0" u="none" strike="noStrike" kern="1200" cap="none" spc="0" normalizeH="0" baseline="0" noProof="0" dirty="0">
                <a:ln>
                  <a:noFill/>
                </a:ln>
                <a:solidFill>
                  <a:srgbClr val="404040"/>
                </a:solidFill>
                <a:effectLst/>
                <a:uLnTx/>
                <a:uFillTx/>
                <a:latin typeface="Calibri" panose="020F0502020204030204"/>
                <a:ea typeface="+mn-ea"/>
                <a:cs typeface="+mn-cs"/>
              </a:rPr>
              <a:t>Log in or create a new account to:</a:t>
            </a:r>
          </a:p>
          <a:p>
            <a:pPr marL="182880" marR="0" lvl="0" indent="-182880" algn="l" defTabSz="365760" rtl="0" eaLnBrk="1" fontAlgn="auto" latinLnBrk="0" hangingPunct="1">
              <a:lnSpc>
                <a:spcPct val="100000"/>
              </a:lnSpc>
              <a:spcBef>
                <a:spcPts val="50"/>
              </a:spcBef>
              <a:spcAft>
                <a:spcPts val="0"/>
              </a:spcAft>
              <a:buClrTx/>
              <a:buSzTx/>
              <a:buFont typeface="Arial" panose="020B0604020202020204" pitchFamily="34" charset="0"/>
              <a:buChar char="•"/>
              <a:tabLst/>
              <a:defRPr/>
            </a:pPr>
            <a:r>
              <a:rPr kumimoji="0" lang="en-US" sz="1400" b="0" i="0" u="none" strike="noStrike" kern="1200" cap="none" spc="0" normalizeH="0" baseline="0" noProof="0" dirty="0">
                <a:ln>
                  <a:noFill/>
                </a:ln>
                <a:solidFill>
                  <a:srgbClr val="404040"/>
                </a:solidFill>
                <a:effectLst/>
                <a:uLnTx/>
                <a:uFillTx/>
                <a:latin typeface="Calibri" panose="020F0502020204030204"/>
                <a:ea typeface="+mn-ea"/>
                <a:cs typeface="+mn-cs"/>
              </a:rPr>
              <a:t>Check benefits &amp; eligibility</a:t>
            </a:r>
          </a:p>
          <a:p>
            <a:pPr marL="182880" marR="0" lvl="0" indent="-182880" algn="l" defTabSz="365760" rtl="0" eaLnBrk="1" fontAlgn="auto" latinLnBrk="0" hangingPunct="1">
              <a:lnSpc>
                <a:spcPct val="100000"/>
              </a:lnSpc>
              <a:spcBef>
                <a:spcPts val="50"/>
              </a:spcBef>
              <a:spcAft>
                <a:spcPts val="0"/>
              </a:spcAft>
              <a:buClrTx/>
              <a:buSzTx/>
              <a:buFont typeface="Arial" panose="020B0604020202020204" pitchFamily="34" charset="0"/>
              <a:buChar char="•"/>
              <a:tabLst/>
              <a:defRPr/>
            </a:pPr>
            <a:r>
              <a:rPr kumimoji="0" lang="en-US" sz="1400" b="0" i="0" u="none" strike="noStrike" kern="1200" cap="none" spc="0" normalizeH="0" baseline="0" noProof="0" dirty="0">
                <a:ln>
                  <a:noFill/>
                </a:ln>
                <a:solidFill>
                  <a:srgbClr val="404040"/>
                </a:solidFill>
                <a:effectLst/>
                <a:uLnTx/>
                <a:uFillTx/>
                <a:latin typeface="Calibri" panose="020F0502020204030204"/>
                <a:ea typeface="+mn-ea"/>
                <a:cs typeface="+mn-cs"/>
              </a:rPr>
              <a:t>Check claims status</a:t>
            </a:r>
          </a:p>
          <a:p>
            <a:pPr marL="182880" marR="0" lvl="0" indent="-182880" algn="l" defTabSz="365760" rtl="0" eaLnBrk="1" fontAlgn="auto" latinLnBrk="0" hangingPunct="1">
              <a:lnSpc>
                <a:spcPct val="100000"/>
              </a:lnSpc>
              <a:spcBef>
                <a:spcPts val="50"/>
              </a:spcBef>
              <a:spcAft>
                <a:spcPts val="0"/>
              </a:spcAft>
              <a:buClrTx/>
              <a:buSzTx/>
              <a:buFont typeface="Arial" panose="020B0604020202020204" pitchFamily="34" charset="0"/>
              <a:buChar char="•"/>
              <a:tabLst/>
              <a:defRPr/>
            </a:pPr>
            <a:r>
              <a:rPr kumimoji="0" lang="en-US" sz="1400" b="0" i="0" u="none" strike="noStrike" kern="1200" cap="none" spc="0" normalizeH="0" baseline="0" noProof="0" dirty="0">
                <a:ln>
                  <a:noFill/>
                </a:ln>
                <a:solidFill>
                  <a:srgbClr val="404040"/>
                </a:solidFill>
                <a:effectLst/>
                <a:uLnTx/>
                <a:uFillTx/>
                <a:latin typeface="Calibri" panose="020F0502020204030204"/>
                <a:ea typeface="+mn-ea"/>
                <a:cs typeface="+mn-cs"/>
              </a:rPr>
              <a:t>View Explanation of Benefits (EOBs)</a:t>
            </a:r>
          </a:p>
          <a:p>
            <a:pPr marL="182880" marR="0" lvl="0" indent="-182880" algn="l" defTabSz="365760" rtl="0" eaLnBrk="1" fontAlgn="auto" latinLnBrk="0" hangingPunct="1">
              <a:lnSpc>
                <a:spcPct val="100000"/>
              </a:lnSpc>
              <a:spcBef>
                <a:spcPts val="50"/>
              </a:spcBef>
              <a:spcAft>
                <a:spcPts val="0"/>
              </a:spcAft>
              <a:buClrTx/>
              <a:buSzTx/>
              <a:buFont typeface="Arial" panose="020B0604020202020204" pitchFamily="34" charset="0"/>
              <a:buChar char="•"/>
              <a:tabLst/>
              <a:defRPr/>
            </a:pPr>
            <a:r>
              <a:rPr kumimoji="0" lang="en-US" sz="1400" b="0" i="0" u="none" strike="noStrike" kern="1200" cap="none" spc="0" normalizeH="0" baseline="0" noProof="0" dirty="0">
                <a:ln>
                  <a:noFill/>
                </a:ln>
                <a:solidFill>
                  <a:srgbClr val="404040"/>
                </a:solidFill>
                <a:effectLst/>
                <a:uLnTx/>
                <a:uFillTx/>
                <a:latin typeface="Calibri" panose="020F0502020204030204"/>
                <a:ea typeface="+mn-ea"/>
                <a:cs typeface="+mn-cs"/>
              </a:rPr>
              <a:t>Print ID cards</a:t>
            </a:r>
          </a:p>
          <a:p>
            <a:pPr marL="182880" marR="0" lvl="0" indent="-182880" algn="l" defTabSz="365760" rtl="0" eaLnBrk="1" fontAlgn="auto" latinLnBrk="0" hangingPunct="1">
              <a:lnSpc>
                <a:spcPct val="100000"/>
              </a:lnSpc>
              <a:spcBef>
                <a:spcPts val="50"/>
              </a:spcBef>
              <a:spcAft>
                <a:spcPts val="0"/>
              </a:spcAft>
              <a:buClrTx/>
              <a:buSzTx/>
              <a:buFont typeface="Arial" panose="020B0604020202020204" pitchFamily="34" charset="0"/>
              <a:buChar char="•"/>
              <a:tabLst/>
              <a:defRPr/>
            </a:pPr>
            <a:r>
              <a:rPr kumimoji="0" lang="en-US" sz="1400" b="0" i="0" u="none" strike="noStrike" kern="1200" cap="none" spc="0" normalizeH="0" baseline="0" noProof="0" dirty="0">
                <a:ln>
                  <a:noFill/>
                </a:ln>
                <a:solidFill>
                  <a:srgbClr val="404040"/>
                </a:solidFill>
                <a:effectLst/>
                <a:uLnTx/>
                <a:uFillTx/>
                <a:latin typeface="Calibri" panose="020F0502020204030204"/>
                <a:ea typeface="+mn-ea"/>
                <a:cs typeface="+mn-cs"/>
              </a:rPr>
              <a:t>Provider search</a:t>
            </a:r>
          </a:p>
        </p:txBody>
      </p:sp>
      <p:pic>
        <p:nvPicPr>
          <p:cNvPr id="16" name="Picture 1">
            <a:extLst>
              <a:ext uri="{FF2B5EF4-FFF2-40B4-BE49-F238E27FC236}">
                <a16:creationId xmlns:a16="http://schemas.microsoft.com/office/drawing/2014/main" id="{7EB03DEB-270E-480C-8652-6DBFA880661D}"/>
              </a:ext>
            </a:extLst>
          </p:cNvPr>
          <p:cNvPicPr>
            <a:picLocks noChangeAspect="1"/>
          </p:cNvPicPr>
          <p:nvPr/>
        </p:nvPicPr>
        <p:blipFill>
          <a:blip r:embed="rId3"/>
          <a:srcRect t="1425"/>
          <a:stretch>
            <a:fillRect/>
          </a:stretch>
        </p:blipFill>
        <p:spPr bwMode="auto">
          <a:xfrm>
            <a:off x="3460491" y="3552567"/>
            <a:ext cx="2223018" cy="2973674"/>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p:spPr>
      </p:pic>
      <p:sp>
        <p:nvSpPr>
          <p:cNvPr id="17" name="Content Placeholder 2">
            <a:extLst>
              <a:ext uri="{FF2B5EF4-FFF2-40B4-BE49-F238E27FC236}">
                <a16:creationId xmlns:a16="http://schemas.microsoft.com/office/drawing/2014/main" id="{72E4D91D-E31B-4337-A66B-D3F7850DC753}"/>
              </a:ext>
            </a:extLst>
          </p:cNvPr>
          <p:cNvSpPr txBox="1">
            <a:spLocks/>
          </p:cNvSpPr>
          <p:nvPr/>
        </p:nvSpPr>
        <p:spPr>
          <a:xfrm>
            <a:off x="6036757" y="1600200"/>
            <a:ext cx="2990439" cy="2286000"/>
          </a:xfrm>
          <a:prstGeom prst="rect">
            <a:avLst/>
          </a:prstGeom>
        </p:spPr>
        <p:txBody>
          <a:bodyPr vert="horz" lIns="84899" tIns="42449" rIns="84899" bIns="42449" rtlCol="0">
            <a:normAutofit/>
          </a:bodyPr>
          <a:lstStyle>
            <a:lvl1pPr marL="216670" indent="-216670" algn="l" defTabSz="848990" rtl="0" eaLnBrk="1" latinLnBrk="0" hangingPunct="1">
              <a:spcBef>
                <a:spcPct val="20000"/>
              </a:spcBef>
              <a:buClr>
                <a:srgbClr val="1EB53A"/>
              </a:buClr>
              <a:buFont typeface="Arial" panose="020B0604020202020204" pitchFamily="34" charset="0"/>
              <a:buChar char="•"/>
              <a:defRPr sz="1700" kern="1200">
                <a:solidFill>
                  <a:schemeClr val="tx1">
                    <a:lumMod val="75000"/>
                    <a:lumOff val="25000"/>
                  </a:schemeClr>
                </a:solidFill>
                <a:latin typeface="+mj-lt"/>
                <a:ea typeface="+mn-ea"/>
                <a:cs typeface="+mn-cs"/>
              </a:defRPr>
            </a:lvl1pPr>
            <a:lvl2pPr marL="641165" indent="-216670" algn="l" defTabSz="848990" rtl="0" eaLnBrk="1" latinLnBrk="0" hangingPunct="1">
              <a:spcBef>
                <a:spcPct val="20000"/>
              </a:spcBef>
              <a:buClr>
                <a:srgbClr val="1EB53A"/>
              </a:buClr>
              <a:buFont typeface="Arial" panose="020B0604020202020204" pitchFamily="34" charset="0"/>
              <a:buChar char="–"/>
              <a:defRPr sz="1700" kern="1200">
                <a:solidFill>
                  <a:schemeClr val="tx1">
                    <a:lumMod val="75000"/>
                    <a:lumOff val="25000"/>
                  </a:schemeClr>
                </a:solidFill>
                <a:latin typeface="+mj-lt"/>
                <a:ea typeface="+mn-ea"/>
                <a:cs typeface="+mn-cs"/>
              </a:defRPr>
            </a:lvl2pPr>
            <a:lvl3pPr marL="1061239" indent="-212247" algn="l" defTabSz="848990" rtl="0" eaLnBrk="1" latinLnBrk="0" hangingPunct="1">
              <a:spcBef>
                <a:spcPct val="20000"/>
              </a:spcBef>
              <a:buClr>
                <a:srgbClr val="1EB53A"/>
              </a:buClr>
              <a:buFont typeface="Arial" panose="020B0604020202020204" pitchFamily="34" charset="0"/>
              <a:buChar char="•"/>
              <a:defRPr sz="1700" kern="1200">
                <a:solidFill>
                  <a:schemeClr val="tx1">
                    <a:lumMod val="75000"/>
                    <a:lumOff val="25000"/>
                  </a:schemeClr>
                </a:solidFill>
                <a:latin typeface="+mj-lt"/>
                <a:ea typeface="+mn-ea"/>
                <a:cs typeface="+mn-cs"/>
              </a:defRPr>
            </a:lvl3pPr>
            <a:lvl4pPr marL="1485733" indent="-212247" algn="l" defTabSz="848990" rtl="0" eaLnBrk="1" latinLnBrk="0" hangingPunct="1">
              <a:spcBef>
                <a:spcPct val="20000"/>
              </a:spcBef>
              <a:buClr>
                <a:srgbClr val="1EB53A"/>
              </a:buClr>
              <a:buFont typeface="Arial" panose="020B0604020202020204" pitchFamily="34" charset="0"/>
              <a:buChar char="–"/>
              <a:defRPr sz="1700" kern="1200">
                <a:solidFill>
                  <a:schemeClr val="tx1">
                    <a:lumMod val="75000"/>
                    <a:lumOff val="25000"/>
                  </a:schemeClr>
                </a:solidFill>
                <a:latin typeface="+mj-lt"/>
                <a:ea typeface="+mn-ea"/>
                <a:cs typeface="+mn-cs"/>
              </a:defRPr>
            </a:lvl4pPr>
            <a:lvl5pPr marL="1910229" indent="-212247" algn="l" defTabSz="848990" rtl="0" eaLnBrk="1" latinLnBrk="0" hangingPunct="1">
              <a:spcBef>
                <a:spcPct val="20000"/>
              </a:spcBef>
              <a:buClr>
                <a:srgbClr val="1EB53A"/>
              </a:buClr>
              <a:buFont typeface="Arial" panose="020B0604020202020204" pitchFamily="34" charset="0"/>
              <a:buChar char="»"/>
              <a:defRPr sz="1700" kern="1200">
                <a:solidFill>
                  <a:schemeClr val="tx1">
                    <a:lumMod val="75000"/>
                    <a:lumOff val="25000"/>
                  </a:schemeClr>
                </a:solidFill>
                <a:latin typeface="+mj-lt"/>
                <a:ea typeface="+mn-ea"/>
                <a:cs typeface="+mn-cs"/>
              </a:defRPr>
            </a:lvl5pPr>
            <a:lvl6pPr marL="2334725" indent="-212247" algn="l" defTabSz="848990" rtl="0" eaLnBrk="1" latinLnBrk="0" hangingPunct="1">
              <a:spcBef>
                <a:spcPct val="20000"/>
              </a:spcBef>
              <a:buFont typeface="Arial" panose="020B0604020202020204" pitchFamily="34" charset="0"/>
              <a:buChar char="•"/>
              <a:defRPr sz="1900" kern="1200">
                <a:solidFill>
                  <a:schemeClr val="tx1"/>
                </a:solidFill>
                <a:latin typeface="+mn-lt"/>
                <a:ea typeface="+mn-ea"/>
                <a:cs typeface="+mn-cs"/>
              </a:defRPr>
            </a:lvl6pPr>
            <a:lvl7pPr marL="2759219" indent="-212247" algn="l" defTabSz="848990" rtl="0" eaLnBrk="1" latinLnBrk="0" hangingPunct="1">
              <a:spcBef>
                <a:spcPct val="20000"/>
              </a:spcBef>
              <a:buFont typeface="Arial" panose="020B0604020202020204" pitchFamily="34" charset="0"/>
              <a:buChar char="•"/>
              <a:defRPr sz="1900" kern="1200">
                <a:solidFill>
                  <a:schemeClr val="tx1"/>
                </a:solidFill>
                <a:latin typeface="+mn-lt"/>
                <a:ea typeface="+mn-ea"/>
                <a:cs typeface="+mn-cs"/>
              </a:defRPr>
            </a:lvl7pPr>
            <a:lvl8pPr marL="3183715" indent="-212247" algn="l" defTabSz="848990" rtl="0" eaLnBrk="1" latinLnBrk="0" hangingPunct="1">
              <a:spcBef>
                <a:spcPct val="20000"/>
              </a:spcBef>
              <a:buFont typeface="Arial" panose="020B0604020202020204" pitchFamily="34" charset="0"/>
              <a:buChar char="•"/>
              <a:defRPr sz="1900" kern="1200">
                <a:solidFill>
                  <a:schemeClr val="tx1"/>
                </a:solidFill>
                <a:latin typeface="+mn-lt"/>
                <a:ea typeface="+mn-ea"/>
                <a:cs typeface="+mn-cs"/>
              </a:defRPr>
            </a:lvl8pPr>
            <a:lvl9pPr marL="3608211" indent="-212247" algn="l" defTabSz="848990" rtl="0" eaLnBrk="1" latinLnBrk="0" hangingPunct="1">
              <a:spcBef>
                <a:spcPct val="20000"/>
              </a:spcBef>
              <a:buFont typeface="Arial" panose="020B0604020202020204" pitchFamily="34" charset="0"/>
              <a:buChar char="•"/>
              <a:defRPr sz="1900" kern="1200">
                <a:solidFill>
                  <a:schemeClr val="tx1"/>
                </a:solidFill>
                <a:latin typeface="+mn-lt"/>
                <a:ea typeface="+mn-ea"/>
                <a:cs typeface="+mn-cs"/>
              </a:defRPr>
            </a:lvl9pPr>
          </a:lstStyle>
          <a:p>
            <a:pPr marL="0" marR="0" lvl="0" indent="0" algn="l" defTabSz="365760" rtl="0" eaLnBrk="1" fontAlgn="auto" latinLnBrk="0" hangingPunct="1">
              <a:lnSpc>
                <a:spcPct val="100000"/>
              </a:lnSpc>
              <a:spcBef>
                <a:spcPts val="50"/>
              </a:spcBef>
              <a:spcAft>
                <a:spcPts val="0"/>
              </a:spcAft>
              <a:buClr>
                <a:srgbClr val="1EB53A"/>
              </a:buClr>
              <a:buSzTx/>
              <a:buFont typeface="Wingdings" pitchFamily="2" charset="2"/>
              <a:buNone/>
              <a:tabLst/>
              <a:defRPr/>
            </a:pPr>
            <a:r>
              <a:rPr kumimoji="0" lang="en-US" sz="1400" b="1" i="0" u="none" strike="noStrike" kern="1200" cap="none" spc="0" normalizeH="0" baseline="0" noProof="0" dirty="0">
                <a:ln>
                  <a:noFill/>
                </a:ln>
                <a:solidFill>
                  <a:srgbClr val="404040"/>
                </a:solidFill>
                <a:effectLst/>
                <a:uLnTx/>
                <a:uFillTx/>
                <a:latin typeface="Calibri"/>
                <a:ea typeface="+mn-ea"/>
                <a:cs typeface="+mn-cs"/>
              </a:rPr>
              <a:t>DELTA DENTAL MOBILE APP</a:t>
            </a:r>
            <a:br>
              <a:rPr kumimoji="0" lang="en-US" sz="1400" b="0" i="0" u="none" strike="noStrike" kern="1200" cap="none" spc="0" normalizeH="0" baseline="0" noProof="0" dirty="0">
                <a:ln>
                  <a:noFill/>
                </a:ln>
                <a:solidFill>
                  <a:srgbClr val="404040"/>
                </a:solidFill>
                <a:effectLst/>
                <a:uLnTx/>
                <a:uFillTx/>
                <a:latin typeface="Calibri"/>
                <a:ea typeface="+mn-ea"/>
                <a:cs typeface="+mn-cs"/>
              </a:rPr>
            </a:br>
            <a:r>
              <a:rPr kumimoji="0" lang="en-US" sz="1400" b="0" i="0" u="none" strike="noStrike" kern="1200" cap="none" spc="0" normalizeH="0" baseline="0" noProof="0" dirty="0">
                <a:ln>
                  <a:noFill/>
                </a:ln>
                <a:solidFill>
                  <a:srgbClr val="404040"/>
                </a:solidFill>
                <a:effectLst/>
                <a:uLnTx/>
                <a:uFillTx/>
                <a:latin typeface="Calibri"/>
                <a:ea typeface="+mn-ea"/>
                <a:cs typeface="+mn-cs"/>
              </a:rPr>
              <a:t>  </a:t>
            </a:r>
            <a:br>
              <a:rPr kumimoji="0" lang="en-US" sz="1400" b="0" i="0" u="none" strike="noStrike" kern="1200" cap="none" spc="0" normalizeH="0" baseline="0" noProof="0" dirty="0">
                <a:ln>
                  <a:noFill/>
                </a:ln>
                <a:solidFill>
                  <a:srgbClr val="404040"/>
                </a:solidFill>
                <a:effectLst/>
                <a:uLnTx/>
                <a:uFillTx/>
                <a:latin typeface="Calibri"/>
                <a:ea typeface="+mn-ea"/>
                <a:cs typeface="+mn-cs"/>
              </a:rPr>
            </a:br>
            <a:r>
              <a:rPr kumimoji="0" lang="en-US" sz="1400" b="0" i="0" u="none" strike="noStrike" kern="1200" cap="none" spc="0" normalizeH="0" baseline="0" noProof="0" dirty="0">
                <a:ln>
                  <a:noFill/>
                </a:ln>
                <a:solidFill>
                  <a:srgbClr val="404040"/>
                </a:solidFill>
                <a:effectLst/>
                <a:uLnTx/>
                <a:uFillTx/>
                <a:latin typeface="Calibri"/>
                <a:ea typeface="+mn-ea"/>
                <a:cs typeface="+mn-cs"/>
              </a:rPr>
              <a:t>Download the Delta Dental Mobile App for on-the-go access to your ID card, member benefits, claims, cost estimator, dentist search and more!</a:t>
            </a:r>
          </a:p>
          <a:p>
            <a:pPr marL="0" marR="0" lvl="0" indent="0" algn="l" defTabSz="365760" rtl="0" eaLnBrk="1" fontAlgn="auto" latinLnBrk="0" hangingPunct="1">
              <a:lnSpc>
                <a:spcPct val="100000"/>
              </a:lnSpc>
              <a:spcBef>
                <a:spcPts val="50"/>
              </a:spcBef>
              <a:spcAft>
                <a:spcPts val="0"/>
              </a:spcAft>
              <a:buClr>
                <a:srgbClr val="1EB53A"/>
              </a:buClr>
              <a:buSzTx/>
              <a:buFont typeface="Wingdings" pitchFamily="2" charset="2"/>
              <a:buNone/>
              <a:tabLst/>
              <a:defRPr/>
            </a:pPr>
            <a:endParaRPr kumimoji="0" lang="en-US" sz="1400" b="0" i="0" u="none" strike="noStrike" kern="1200" cap="none" spc="0" normalizeH="0" baseline="0" noProof="0" dirty="0">
              <a:ln>
                <a:noFill/>
              </a:ln>
              <a:solidFill>
                <a:prstClr val="black">
                  <a:lumMod val="75000"/>
                  <a:lumOff val="25000"/>
                </a:prstClr>
              </a:solidFill>
              <a:effectLst/>
              <a:uLnTx/>
              <a:uFillTx/>
              <a:latin typeface="Calibri"/>
              <a:ea typeface="+mn-ea"/>
              <a:cs typeface="+mn-cs"/>
            </a:endParaRPr>
          </a:p>
          <a:p>
            <a:pPr marL="0" marR="0" lvl="0" indent="0" algn="l" defTabSz="365760" rtl="0" eaLnBrk="1" fontAlgn="auto" latinLnBrk="0" hangingPunct="1">
              <a:lnSpc>
                <a:spcPct val="100000"/>
              </a:lnSpc>
              <a:spcBef>
                <a:spcPts val="0"/>
              </a:spcBef>
              <a:spcAft>
                <a:spcPts val="0"/>
              </a:spcAft>
              <a:buClr>
                <a:srgbClr val="1EB53A"/>
              </a:buClr>
              <a:buSzTx/>
              <a:buFont typeface="Wingdings" pitchFamily="2" charset="2"/>
              <a:buNone/>
              <a:tabLst/>
              <a:defRPr/>
            </a:pPr>
            <a:r>
              <a:rPr kumimoji="0" lang="en-US" sz="1400" b="1" i="0" u="none" strike="noStrike" kern="1200" cap="none" spc="0" normalizeH="0" baseline="0" noProof="0" dirty="0">
                <a:ln>
                  <a:noFill/>
                </a:ln>
                <a:solidFill>
                  <a:srgbClr val="43B02A"/>
                </a:solidFill>
                <a:effectLst/>
                <a:uLnTx/>
                <a:uFillTx/>
                <a:latin typeface="Calibri"/>
                <a:ea typeface="+mn-ea"/>
                <a:cs typeface="+mn-cs"/>
              </a:rPr>
              <a:t>Free for Android &amp; iOS devices in the Apple App &amp; Google Play stores.</a:t>
            </a:r>
          </a:p>
        </p:txBody>
      </p:sp>
      <p:sp>
        <p:nvSpPr>
          <p:cNvPr id="18" name="Content Placeholder 2">
            <a:extLst>
              <a:ext uri="{FF2B5EF4-FFF2-40B4-BE49-F238E27FC236}">
                <a16:creationId xmlns:a16="http://schemas.microsoft.com/office/drawing/2014/main" id="{027816B5-2754-466A-BEB8-D81095D886E9}"/>
              </a:ext>
            </a:extLst>
          </p:cNvPr>
          <p:cNvSpPr txBox="1">
            <a:spLocks/>
          </p:cNvSpPr>
          <p:nvPr/>
        </p:nvSpPr>
        <p:spPr>
          <a:xfrm>
            <a:off x="3173790" y="1600200"/>
            <a:ext cx="2667000" cy="2251476"/>
          </a:xfrm>
          <a:prstGeom prst="rect">
            <a:avLst/>
          </a:prstGeom>
        </p:spPr>
        <p:txBody>
          <a:bodyPr>
            <a:normAutofit/>
          </a:bodyPr>
          <a:lstStyle>
            <a:lvl1pPr marL="251460" indent="-251460" algn="l" defTabSz="1005840" rtl="0" eaLnBrk="1" latinLnBrk="0" hangingPunct="1">
              <a:lnSpc>
                <a:spcPct val="90000"/>
              </a:lnSpc>
              <a:spcBef>
                <a:spcPts val="1100"/>
              </a:spcBef>
              <a:buFont typeface="Arial" panose="020B0604020202020204" pitchFamily="34" charset="0"/>
              <a:buChar char="•"/>
              <a:defRPr sz="3080" kern="1200">
                <a:solidFill>
                  <a:schemeClr val="tx1"/>
                </a:solidFill>
                <a:latin typeface="+mn-lt"/>
                <a:ea typeface="+mn-ea"/>
                <a:cs typeface="+mn-cs"/>
              </a:defRPr>
            </a:lvl1pPr>
            <a:lvl2pPr marL="754380" indent="-251460" algn="l" defTabSz="1005840" rtl="0" eaLnBrk="1" latinLnBrk="0" hangingPunct="1">
              <a:lnSpc>
                <a:spcPct val="90000"/>
              </a:lnSpc>
              <a:spcBef>
                <a:spcPts val="550"/>
              </a:spcBef>
              <a:buFont typeface="Arial" panose="020B0604020202020204" pitchFamily="34" charset="0"/>
              <a:buChar char="•"/>
              <a:defRPr sz="2640" kern="1200">
                <a:solidFill>
                  <a:schemeClr val="tx1"/>
                </a:solidFill>
                <a:latin typeface="+mn-lt"/>
                <a:ea typeface="+mn-ea"/>
                <a:cs typeface="+mn-cs"/>
              </a:defRPr>
            </a:lvl2pPr>
            <a:lvl3pPr marL="1257300" indent="-251460" algn="l" defTabSz="1005840" rtl="0" eaLnBrk="1" latinLnBrk="0" hangingPunct="1">
              <a:lnSpc>
                <a:spcPct val="90000"/>
              </a:lnSpc>
              <a:spcBef>
                <a:spcPts val="550"/>
              </a:spcBef>
              <a:buFont typeface="Arial" panose="020B0604020202020204" pitchFamily="34" charset="0"/>
              <a:buChar char="•"/>
              <a:defRPr sz="2200" kern="1200">
                <a:solidFill>
                  <a:schemeClr val="tx1"/>
                </a:solidFill>
                <a:latin typeface="+mn-lt"/>
                <a:ea typeface="+mn-ea"/>
                <a:cs typeface="+mn-cs"/>
              </a:defRPr>
            </a:lvl3pPr>
            <a:lvl4pPr marL="1760220" indent="-251460" algn="l" defTabSz="1005840" rtl="0" eaLnBrk="1" latinLnBrk="0" hangingPunct="1">
              <a:lnSpc>
                <a:spcPct val="90000"/>
              </a:lnSpc>
              <a:spcBef>
                <a:spcPts val="550"/>
              </a:spcBef>
              <a:buFont typeface="Arial" panose="020B0604020202020204" pitchFamily="34" charset="0"/>
              <a:buChar char="•"/>
              <a:defRPr sz="1980" kern="1200">
                <a:solidFill>
                  <a:schemeClr val="tx1"/>
                </a:solidFill>
                <a:latin typeface="+mn-lt"/>
                <a:ea typeface="+mn-ea"/>
                <a:cs typeface="+mn-cs"/>
              </a:defRPr>
            </a:lvl4pPr>
            <a:lvl5pPr marL="2263140" indent="-251460" algn="l" defTabSz="1005840" rtl="0" eaLnBrk="1" latinLnBrk="0" hangingPunct="1">
              <a:lnSpc>
                <a:spcPct val="90000"/>
              </a:lnSpc>
              <a:spcBef>
                <a:spcPts val="550"/>
              </a:spcBef>
              <a:buFont typeface="Arial" panose="020B0604020202020204" pitchFamily="34" charset="0"/>
              <a:buChar char="•"/>
              <a:defRPr sz="1980" kern="1200">
                <a:solidFill>
                  <a:schemeClr val="tx1"/>
                </a:solidFill>
                <a:latin typeface="+mn-lt"/>
                <a:ea typeface="+mn-ea"/>
                <a:cs typeface="+mn-cs"/>
              </a:defRPr>
            </a:lvl5pPr>
            <a:lvl6pPr marL="2766060" indent="-251460" algn="l" defTabSz="1005840" rtl="0" eaLnBrk="1" latinLnBrk="0" hangingPunct="1">
              <a:lnSpc>
                <a:spcPct val="90000"/>
              </a:lnSpc>
              <a:spcBef>
                <a:spcPts val="550"/>
              </a:spcBef>
              <a:buFont typeface="Arial" panose="020B0604020202020204" pitchFamily="34" charset="0"/>
              <a:buChar char="•"/>
              <a:defRPr sz="1980" kern="1200">
                <a:solidFill>
                  <a:schemeClr val="tx1"/>
                </a:solidFill>
                <a:latin typeface="+mn-lt"/>
                <a:ea typeface="+mn-ea"/>
                <a:cs typeface="+mn-cs"/>
              </a:defRPr>
            </a:lvl6pPr>
            <a:lvl7pPr marL="3268980" indent="-251460" algn="l" defTabSz="1005840" rtl="0" eaLnBrk="1" latinLnBrk="0" hangingPunct="1">
              <a:lnSpc>
                <a:spcPct val="90000"/>
              </a:lnSpc>
              <a:spcBef>
                <a:spcPts val="550"/>
              </a:spcBef>
              <a:buFont typeface="Arial" panose="020B0604020202020204" pitchFamily="34" charset="0"/>
              <a:buChar char="•"/>
              <a:defRPr sz="1980" kern="1200">
                <a:solidFill>
                  <a:schemeClr val="tx1"/>
                </a:solidFill>
                <a:latin typeface="+mn-lt"/>
                <a:ea typeface="+mn-ea"/>
                <a:cs typeface="+mn-cs"/>
              </a:defRPr>
            </a:lvl7pPr>
            <a:lvl8pPr marL="3771900" indent="-251460" algn="l" defTabSz="1005840" rtl="0" eaLnBrk="1" latinLnBrk="0" hangingPunct="1">
              <a:lnSpc>
                <a:spcPct val="90000"/>
              </a:lnSpc>
              <a:spcBef>
                <a:spcPts val="550"/>
              </a:spcBef>
              <a:buFont typeface="Arial" panose="020B0604020202020204" pitchFamily="34" charset="0"/>
              <a:buChar char="•"/>
              <a:defRPr sz="1980" kern="1200">
                <a:solidFill>
                  <a:schemeClr val="tx1"/>
                </a:solidFill>
                <a:latin typeface="+mn-lt"/>
                <a:ea typeface="+mn-ea"/>
                <a:cs typeface="+mn-cs"/>
              </a:defRPr>
            </a:lvl8pPr>
            <a:lvl9pPr marL="4274820" indent="-251460" algn="l" defTabSz="1005840" rtl="0" eaLnBrk="1" latinLnBrk="0" hangingPunct="1">
              <a:lnSpc>
                <a:spcPct val="90000"/>
              </a:lnSpc>
              <a:spcBef>
                <a:spcPts val="550"/>
              </a:spcBef>
              <a:buFont typeface="Arial" panose="020B0604020202020204" pitchFamily="34" charset="0"/>
              <a:buChar char="•"/>
              <a:defRPr sz="1980" kern="1200">
                <a:solidFill>
                  <a:schemeClr val="tx1"/>
                </a:solidFill>
                <a:latin typeface="+mn-lt"/>
                <a:ea typeface="+mn-ea"/>
                <a:cs typeface="+mn-cs"/>
              </a:defRPr>
            </a:lvl9pPr>
          </a:lstStyle>
          <a:p>
            <a:pPr marL="0" marR="0" lvl="0" indent="0" algn="l" defTabSz="1005840" rtl="0" eaLnBrk="1" fontAlgn="auto" latinLnBrk="0" hangingPunct="1">
              <a:lnSpc>
                <a:spcPct val="100000"/>
              </a:lnSpc>
              <a:spcBef>
                <a:spcPts val="0"/>
              </a:spcBef>
              <a:spcAft>
                <a:spcPts val="1200"/>
              </a:spcAft>
              <a:buClrTx/>
              <a:buSzTx/>
              <a:buFont typeface="Arial" panose="020B0604020202020204" pitchFamily="34" charset="0"/>
              <a:buNone/>
              <a:tabLst/>
              <a:defRPr/>
            </a:pPr>
            <a:r>
              <a:rPr kumimoji="0" lang="en-US" sz="1400" b="1" i="0" u="none" strike="noStrike" kern="1200" cap="none" spc="0" normalizeH="0" baseline="0" noProof="0" dirty="0">
                <a:ln>
                  <a:noFill/>
                </a:ln>
                <a:solidFill>
                  <a:srgbClr val="404040"/>
                </a:solidFill>
                <a:effectLst/>
                <a:uLnTx/>
                <a:uFillTx/>
                <a:latin typeface="Calibri" panose="020F0502020204030204"/>
                <a:ea typeface="+mn-ea"/>
                <a:cs typeface="+mn-cs"/>
              </a:rPr>
              <a:t>ORAL HEALTH RISK ASSESSMENT</a:t>
            </a:r>
            <a:br>
              <a:rPr kumimoji="0" lang="en-US" sz="1400" b="0" i="0" u="none" strike="noStrike" kern="1200" cap="none" spc="0" normalizeH="0" baseline="0" noProof="0" dirty="0">
                <a:ln>
                  <a:noFill/>
                </a:ln>
                <a:solidFill>
                  <a:prstClr val="black"/>
                </a:solidFill>
                <a:effectLst/>
                <a:uLnTx/>
                <a:uFillTx/>
                <a:latin typeface="Calibri" panose="020F0502020204030204"/>
                <a:ea typeface="+mn-ea"/>
                <a:cs typeface="+mn-cs"/>
              </a:rPr>
            </a:br>
            <a:r>
              <a:rPr kumimoji="0" lang="en-US" sz="1400" b="1" i="0" u="none" strike="noStrike" kern="1200" cap="none" spc="0" normalizeH="0" baseline="0" noProof="0" dirty="0">
                <a:ln>
                  <a:noFill/>
                </a:ln>
                <a:solidFill>
                  <a:srgbClr val="43B02A"/>
                </a:solidFill>
                <a:effectLst/>
                <a:uLnTx/>
                <a:uFillTx/>
                <a:latin typeface="Calibri" panose="020F0502020204030204"/>
                <a:ea typeface="+mn-ea"/>
                <a:cs typeface="+mn-cs"/>
              </a:rPr>
              <a:t>mydentalscore.com/</a:t>
            </a:r>
            <a:r>
              <a:rPr kumimoji="0" lang="en-US" sz="1400" b="1" i="0" u="none" strike="noStrike" kern="1200" cap="none" spc="0" normalizeH="0" baseline="0" noProof="0" dirty="0" err="1">
                <a:ln>
                  <a:noFill/>
                </a:ln>
                <a:solidFill>
                  <a:srgbClr val="43B02A"/>
                </a:solidFill>
                <a:effectLst/>
                <a:uLnTx/>
                <a:uFillTx/>
                <a:latin typeface="Calibri" panose="020F0502020204030204"/>
                <a:ea typeface="+mn-ea"/>
                <a:cs typeface="+mn-cs"/>
              </a:rPr>
              <a:t>deltadental</a:t>
            </a:r>
            <a:endParaRPr kumimoji="0" lang="en-US" sz="1400" b="1" i="0" u="none" strike="noStrike" kern="1200" cap="none" spc="0" normalizeH="0" baseline="0" noProof="0" dirty="0">
              <a:ln>
                <a:noFill/>
              </a:ln>
              <a:solidFill>
                <a:srgbClr val="43B02A"/>
              </a:solidFill>
              <a:effectLst/>
              <a:uLnTx/>
              <a:uFillTx/>
              <a:latin typeface="Calibri" panose="020F0502020204030204"/>
              <a:ea typeface="+mn-ea"/>
              <a:cs typeface="+mn-cs"/>
            </a:endParaRPr>
          </a:p>
          <a:p>
            <a:pPr marL="0" marR="0" lvl="0" indent="0" algn="l" defTabSz="1005840" rtl="0" eaLnBrk="1" fontAlgn="auto" latinLnBrk="0" hangingPunct="1">
              <a:lnSpc>
                <a:spcPct val="100000"/>
              </a:lnSpc>
              <a:spcBef>
                <a:spcPts val="0"/>
              </a:spcBef>
              <a:spcAft>
                <a:spcPts val="1200"/>
              </a:spcAft>
              <a:buClrTx/>
              <a:buSzTx/>
              <a:buFont typeface="Arial" panose="020B0604020202020204" pitchFamily="34" charset="0"/>
              <a:buNone/>
              <a:tabLst/>
              <a:defRPr/>
            </a:pPr>
            <a:r>
              <a:rPr kumimoji="0" lang="en-US" sz="1400" b="0" i="0" u="none" strike="noStrike" kern="1200" cap="none" spc="0" normalizeH="0" baseline="0" noProof="0" dirty="0">
                <a:ln>
                  <a:noFill/>
                </a:ln>
                <a:solidFill>
                  <a:srgbClr val="404040"/>
                </a:solidFill>
                <a:effectLst/>
                <a:uLnTx/>
                <a:uFillTx/>
                <a:latin typeface="Calibri" panose="020F0502020204030204"/>
                <a:ea typeface="+mn-ea"/>
                <a:cs typeface="+mn-cs"/>
              </a:rPr>
              <a:t>Discover your risk for oral health diseases by taking this quick online assessment! Use the results to create a personalized treatment plan with your dentist.</a:t>
            </a:r>
          </a:p>
        </p:txBody>
      </p:sp>
      <p:pic>
        <p:nvPicPr>
          <p:cNvPr id="20" name="Picture 19">
            <a:extLst>
              <a:ext uri="{FF2B5EF4-FFF2-40B4-BE49-F238E27FC236}">
                <a16:creationId xmlns:a16="http://schemas.microsoft.com/office/drawing/2014/main" id="{8FE34212-D951-4A6E-9740-086A737EA03E}"/>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48599"/>
          <a:stretch/>
        </p:blipFill>
        <p:spPr>
          <a:xfrm>
            <a:off x="7527168" y="3809137"/>
            <a:ext cx="1388232" cy="2566956"/>
          </a:xfrm>
          <a:prstGeom prst="rect">
            <a:avLst/>
          </a:prstGeom>
        </p:spPr>
      </p:pic>
      <p:pic>
        <p:nvPicPr>
          <p:cNvPr id="3" name="Picture 2">
            <a:extLst>
              <a:ext uri="{FF2B5EF4-FFF2-40B4-BE49-F238E27FC236}">
                <a16:creationId xmlns:a16="http://schemas.microsoft.com/office/drawing/2014/main" id="{D5C435E6-56B7-4DD5-BE07-366825542923}"/>
              </a:ext>
            </a:extLst>
          </p:cNvPr>
          <p:cNvPicPr>
            <a:picLocks noChangeAspect="1"/>
          </p:cNvPicPr>
          <p:nvPr/>
        </p:nvPicPr>
        <p:blipFill>
          <a:blip r:embed="rId5"/>
          <a:stretch>
            <a:fillRect/>
          </a:stretch>
        </p:blipFill>
        <p:spPr>
          <a:xfrm>
            <a:off x="435231" y="3962400"/>
            <a:ext cx="2494183" cy="2677434"/>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9" name="Picture 8" descr="Graphical user interface, application&#10;&#10;Description automatically generated">
            <a:extLst>
              <a:ext uri="{FF2B5EF4-FFF2-40B4-BE49-F238E27FC236}">
                <a16:creationId xmlns:a16="http://schemas.microsoft.com/office/drawing/2014/main" id="{C4F70F09-8594-2001-ABCA-465C7686E6E8}"/>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214585" y="3801315"/>
            <a:ext cx="1339823" cy="2599485"/>
          </a:xfrm>
          <a:prstGeom prst="rect">
            <a:avLst/>
          </a:prstGeom>
        </p:spPr>
      </p:pic>
    </p:spTree>
    <p:extLst>
      <p:ext uri="{BB962C8B-B14F-4D97-AF65-F5344CB8AC3E}">
        <p14:creationId xmlns:p14="http://schemas.microsoft.com/office/powerpoint/2010/main" val="427852688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txBox="1">
            <a:spLocks noChangeArrowheads="1"/>
          </p:cNvSpPr>
          <p:nvPr/>
        </p:nvSpPr>
        <p:spPr>
          <a:xfrm>
            <a:off x="712788" y="331759"/>
            <a:ext cx="3173412" cy="829073"/>
          </a:xfrm>
          <a:prstGeom prst="rect">
            <a:avLst/>
          </a:prstGeom>
        </p:spPr>
        <p:txBody>
          <a:bodyPr vert="horz" wrap="square" lIns="91440" tIns="45720" rIns="91440" bIns="45720" rtlCol="0" anchor="t" anchorCtr="0">
            <a:sp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ts val="2800"/>
              </a:lnSpc>
              <a:spcBef>
                <a:spcPct val="0"/>
              </a:spcBef>
              <a:spcAft>
                <a:spcPts val="0"/>
              </a:spcAft>
              <a:buClrTx/>
              <a:buSzTx/>
              <a:buFontTx/>
              <a:buNone/>
              <a:tabLst/>
              <a:defRPr/>
            </a:pPr>
            <a:r>
              <a:rPr kumimoji="0" lang="en-US" altLang="en-US" sz="3200" b="1" i="0" u="none" strike="noStrike" kern="1200" cap="none" spc="0" normalizeH="0" baseline="0" noProof="0" dirty="0">
                <a:ln>
                  <a:noFill/>
                </a:ln>
                <a:solidFill>
                  <a:srgbClr val="563D82"/>
                </a:solidFill>
                <a:effectLst/>
                <a:uLnTx/>
                <a:uFillTx/>
                <a:latin typeface="Calibri"/>
                <a:ea typeface="+mj-ea"/>
                <a:cs typeface="Arial" charset="0"/>
              </a:rPr>
              <a:t>MEMBER</a:t>
            </a:r>
            <a:br>
              <a:rPr kumimoji="0" lang="en-US" altLang="en-US" sz="3200" b="1" i="0" u="none" strike="noStrike" kern="1200" cap="none" spc="0" normalizeH="0" baseline="0" noProof="0" dirty="0">
                <a:ln>
                  <a:noFill/>
                </a:ln>
                <a:solidFill>
                  <a:srgbClr val="17497B"/>
                </a:solidFill>
                <a:effectLst/>
                <a:uLnTx/>
                <a:uFillTx/>
                <a:latin typeface="Calibri"/>
                <a:ea typeface="+mj-ea"/>
                <a:cs typeface="Arial" charset="0"/>
              </a:rPr>
            </a:br>
            <a:r>
              <a:rPr kumimoji="0" lang="en-US" altLang="en-US" sz="3200" b="1" i="0" u="none" strike="noStrike" kern="1200" cap="none" spc="0" normalizeH="0" baseline="0" noProof="0" dirty="0">
                <a:ln>
                  <a:noFill/>
                </a:ln>
                <a:solidFill>
                  <a:srgbClr val="43B02A"/>
                </a:solidFill>
                <a:effectLst/>
                <a:uLnTx/>
                <a:uFillTx/>
                <a:latin typeface="Calibri"/>
                <a:ea typeface="+mj-ea"/>
                <a:cs typeface="Arial" charset="0"/>
              </a:rPr>
              <a:t>RESOURCES</a:t>
            </a:r>
          </a:p>
        </p:txBody>
      </p:sp>
      <p:sp>
        <p:nvSpPr>
          <p:cNvPr id="15" name="Content Placeholder 2">
            <a:extLst>
              <a:ext uri="{FF2B5EF4-FFF2-40B4-BE49-F238E27FC236}">
                <a16:creationId xmlns:a16="http://schemas.microsoft.com/office/drawing/2014/main" id="{B7FD606C-4590-4730-ACC2-573BA1DAB7D0}"/>
              </a:ext>
            </a:extLst>
          </p:cNvPr>
          <p:cNvSpPr txBox="1">
            <a:spLocks/>
          </p:cNvSpPr>
          <p:nvPr/>
        </p:nvSpPr>
        <p:spPr>
          <a:xfrm>
            <a:off x="301363" y="1575616"/>
            <a:ext cx="2523877" cy="2251476"/>
          </a:xfrm>
          <a:prstGeom prst="rect">
            <a:avLst/>
          </a:prstGeom>
        </p:spPr>
        <p:txBody>
          <a:bodyPr>
            <a:normAutofit/>
          </a:bodyPr>
          <a:lstStyle>
            <a:lvl1pPr marL="251460" indent="-251460" algn="l" defTabSz="1005840" rtl="0" eaLnBrk="1" latinLnBrk="0" hangingPunct="1">
              <a:lnSpc>
                <a:spcPct val="90000"/>
              </a:lnSpc>
              <a:spcBef>
                <a:spcPts val="1100"/>
              </a:spcBef>
              <a:buFont typeface="Arial" panose="020B0604020202020204" pitchFamily="34" charset="0"/>
              <a:buChar char="•"/>
              <a:defRPr sz="3080" kern="1200">
                <a:solidFill>
                  <a:schemeClr val="tx1"/>
                </a:solidFill>
                <a:latin typeface="+mn-lt"/>
                <a:ea typeface="+mn-ea"/>
                <a:cs typeface="+mn-cs"/>
              </a:defRPr>
            </a:lvl1pPr>
            <a:lvl2pPr marL="754380" indent="-251460" algn="l" defTabSz="1005840" rtl="0" eaLnBrk="1" latinLnBrk="0" hangingPunct="1">
              <a:lnSpc>
                <a:spcPct val="90000"/>
              </a:lnSpc>
              <a:spcBef>
                <a:spcPts val="550"/>
              </a:spcBef>
              <a:buFont typeface="Arial" panose="020B0604020202020204" pitchFamily="34" charset="0"/>
              <a:buChar char="•"/>
              <a:defRPr sz="2640" kern="1200">
                <a:solidFill>
                  <a:schemeClr val="tx1"/>
                </a:solidFill>
                <a:latin typeface="+mn-lt"/>
                <a:ea typeface="+mn-ea"/>
                <a:cs typeface="+mn-cs"/>
              </a:defRPr>
            </a:lvl2pPr>
            <a:lvl3pPr marL="1257300" indent="-251460" algn="l" defTabSz="1005840" rtl="0" eaLnBrk="1" latinLnBrk="0" hangingPunct="1">
              <a:lnSpc>
                <a:spcPct val="90000"/>
              </a:lnSpc>
              <a:spcBef>
                <a:spcPts val="550"/>
              </a:spcBef>
              <a:buFont typeface="Arial" panose="020B0604020202020204" pitchFamily="34" charset="0"/>
              <a:buChar char="•"/>
              <a:defRPr sz="2200" kern="1200">
                <a:solidFill>
                  <a:schemeClr val="tx1"/>
                </a:solidFill>
                <a:latin typeface="+mn-lt"/>
                <a:ea typeface="+mn-ea"/>
                <a:cs typeface="+mn-cs"/>
              </a:defRPr>
            </a:lvl3pPr>
            <a:lvl4pPr marL="1760220" indent="-251460" algn="l" defTabSz="1005840" rtl="0" eaLnBrk="1" latinLnBrk="0" hangingPunct="1">
              <a:lnSpc>
                <a:spcPct val="90000"/>
              </a:lnSpc>
              <a:spcBef>
                <a:spcPts val="550"/>
              </a:spcBef>
              <a:buFont typeface="Arial" panose="020B0604020202020204" pitchFamily="34" charset="0"/>
              <a:buChar char="•"/>
              <a:defRPr sz="1980" kern="1200">
                <a:solidFill>
                  <a:schemeClr val="tx1"/>
                </a:solidFill>
                <a:latin typeface="+mn-lt"/>
                <a:ea typeface="+mn-ea"/>
                <a:cs typeface="+mn-cs"/>
              </a:defRPr>
            </a:lvl4pPr>
            <a:lvl5pPr marL="2263140" indent="-251460" algn="l" defTabSz="1005840" rtl="0" eaLnBrk="1" latinLnBrk="0" hangingPunct="1">
              <a:lnSpc>
                <a:spcPct val="90000"/>
              </a:lnSpc>
              <a:spcBef>
                <a:spcPts val="550"/>
              </a:spcBef>
              <a:buFont typeface="Arial" panose="020B0604020202020204" pitchFamily="34" charset="0"/>
              <a:buChar char="•"/>
              <a:defRPr sz="1980" kern="1200">
                <a:solidFill>
                  <a:schemeClr val="tx1"/>
                </a:solidFill>
                <a:latin typeface="+mn-lt"/>
                <a:ea typeface="+mn-ea"/>
                <a:cs typeface="+mn-cs"/>
              </a:defRPr>
            </a:lvl5pPr>
            <a:lvl6pPr marL="2766060" indent="-251460" algn="l" defTabSz="1005840" rtl="0" eaLnBrk="1" latinLnBrk="0" hangingPunct="1">
              <a:lnSpc>
                <a:spcPct val="90000"/>
              </a:lnSpc>
              <a:spcBef>
                <a:spcPts val="550"/>
              </a:spcBef>
              <a:buFont typeface="Arial" panose="020B0604020202020204" pitchFamily="34" charset="0"/>
              <a:buChar char="•"/>
              <a:defRPr sz="1980" kern="1200">
                <a:solidFill>
                  <a:schemeClr val="tx1"/>
                </a:solidFill>
                <a:latin typeface="+mn-lt"/>
                <a:ea typeface="+mn-ea"/>
                <a:cs typeface="+mn-cs"/>
              </a:defRPr>
            </a:lvl6pPr>
            <a:lvl7pPr marL="3268980" indent="-251460" algn="l" defTabSz="1005840" rtl="0" eaLnBrk="1" latinLnBrk="0" hangingPunct="1">
              <a:lnSpc>
                <a:spcPct val="90000"/>
              </a:lnSpc>
              <a:spcBef>
                <a:spcPts val="550"/>
              </a:spcBef>
              <a:buFont typeface="Arial" panose="020B0604020202020204" pitchFamily="34" charset="0"/>
              <a:buChar char="•"/>
              <a:defRPr sz="1980" kern="1200">
                <a:solidFill>
                  <a:schemeClr val="tx1"/>
                </a:solidFill>
                <a:latin typeface="+mn-lt"/>
                <a:ea typeface="+mn-ea"/>
                <a:cs typeface="+mn-cs"/>
              </a:defRPr>
            </a:lvl7pPr>
            <a:lvl8pPr marL="3771900" indent="-251460" algn="l" defTabSz="1005840" rtl="0" eaLnBrk="1" latinLnBrk="0" hangingPunct="1">
              <a:lnSpc>
                <a:spcPct val="90000"/>
              </a:lnSpc>
              <a:spcBef>
                <a:spcPts val="550"/>
              </a:spcBef>
              <a:buFont typeface="Arial" panose="020B0604020202020204" pitchFamily="34" charset="0"/>
              <a:buChar char="•"/>
              <a:defRPr sz="1980" kern="1200">
                <a:solidFill>
                  <a:schemeClr val="tx1"/>
                </a:solidFill>
                <a:latin typeface="+mn-lt"/>
                <a:ea typeface="+mn-ea"/>
                <a:cs typeface="+mn-cs"/>
              </a:defRPr>
            </a:lvl8pPr>
            <a:lvl9pPr marL="4274820" indent="-251460" algn="l" defTabSz="1005840" rtl="0" eaLnBrk="1" latinLnBrk="0" hangingPunct="1">
              <a:lnSpc>
                <a:spcPct val="90000"/>
              </a:lnSpc>
              <a:spcBef>
                <a:spcPts val="550"/>
              </a:spcBef>
              <a:buFont typeface="Arial" panose="020B0604020202020204" pitchFamily="34" charset="0"/>
              <a:buChar char="•"/>
              <a:defRPr sz="1980" kern="1200">
                <a:solidFill>
                  <a:schemeClr val="tx1"/>
                </a:solidFill>
                <a:latin typeface="+mn-lt"/>
                <a:ea typeface="+mn-ea"/>
                <a:cs typeface="+mn-cs"/>
              </a:defRPr>
            </a:lvl9pPr>
          </a:lstStyle>
          <a:p>
            <a:pPr marL="0" marR="0" lvl="0" indent="0" algn="l" defTabSz="1005840" rtl="0" eaLnBrk="1" fontAlgn="auto" latinLnBrk="0" hangingPunct="1">
              <a:lnSpc>
                <a:spcPct val="100000"/>
              </a:lnSpc>
              <a:spcBef>
                <a:spcPts val="0"/>
              </a:spcBef>
              <a:spcAft>
                <a:spcPts val="1200"/>
              </a:spcAft>
              <a:buClrTx/>
              <a:buSzTx/>
              <a:buFont typeface="Arial" panose="020B0604020202020204" pitchFamily="34" charset="0"/>
              <a:buNone/>
              <a:tabLst/>
              <a:defRPr/>
            </a:pPr>
            <a:r>
              <a:rPr kumimoji="0" lang="en-US" sz="1600" b="1" i="0" u="none" strike="noStrike" kern="1200" cap="none" spc="0" normalizeH="0" baseline="0" noProof="0" dirty="0">
                <a:ln>
                  <a:noFill/>
                </a:ln>
                <a:solidFill>
                  <a:srgbClr val="404040"/>
                </a:solidFill>
                <a:effectLst/>
                <a:uLnTx/>
                <a:uFillTx/>
                <a:latin typeface="Calibri" panose="020F0502020204030204"/>
                <a:ea typeface="+mn-ea"/>
                <a:cs typeface="+mn-cs"/>
              </a:rPr>
              <a:t>DELTA DENTAL AZ BLOG</a:t>
            </a:r>
            <a:br>
              <a:rPr kumimoji="0" lang="en-US" sz="1600" b="0" i="0" u="none" strike="noStrike" kern="1200" cap="none" spc="0" normalizeH="0" baseline="0" noProof="0" dirty="0">
                <a:ln>
                  <a:noFill/>
                </a:ln>
                <a:solidFill>
                  <a:prstClr val="black"/>
                </a:solidFill>
                <a:effectLst/>
                <a:uLnTx/>
                <a:uFillTx/>
                <a:latin typeface="Calibri" panose="020F0502020204030204"/>
                <a:ea typeface="+mn-ea"/>
                <a:cs typeface="+mn-cs"/>
              </a:rPr>
            </a:br>
            <a:r>
              <a:rPr kumimoji="0" lang="en-US" sz="1600" b="1" i="0" u="none" strike="noStrike" kern="1200" cap="none" spc="0" normalizeH="0" baseline="0" noProof="0" dirty="0">
                <a:ln>
                  <a:noFill/>
                </a:ln>
                <a:solidFill>
                  <a:srgbClr val="43B02A"/>
                </a:solidFill>
                <a:effectLst/>
                <a:uLnTx/>
                <a:uFillTx/>
                <a:latin typeface="Calibri" panose="020F0502020204030204"/>
                <a:ea typeface="+mn-ea"/>
                <a:cs typeface="+mn-cs"/>
              </a:rPr>
              <a:t>deltadentalazblog.com</a:t>
            </a:r>
            <a:br>
              <a:rPr kumimoji="0" lang="en-US" sz="1600" b="0" i="0" u="none" strike="noStrike" kern="1200" cap="none" spc="0" normalizeH="0" baseline="0" noProof="0" dirty="0">
                <a:ln>
                  <a:noFill/>
                </a:ln>
                <a:solidFill>
                  <a:srgbClr val="43B02A"/>
                </a:solidFill>
                <a:effectLst/>
                <a:uLnTx/>
                <a:uFillTx/>
                <a:latin typeface="Calibri" panose="020F0502020204030204"/>
                <a:ea typeface="+mn-ea"/>
                <a:cs typeface="+mn-cs"/>
              </a:rPr>
            </a:br>
            <a:br>
              <a:rPr kumimoji="0" lang="en-US" sz="1600" b="0" i="0" u="none" strike="noStrike" kern="1200" cap="none" spc="0" normalizeH="0" baseline="0" noProof="0" dirty="0">
                <a:ln>
                  <a:noFill/>
                </a:ln>
                <a:solidFill>
                  <a:srgbClr val="43B02A"/>
                </a:solidFill>
                <a:effectLst/>
                <a:uLnTx/>
                <a:uFillTx/>
                <a:latin typeface="Calibri" panose="020F0502020204030204"/>
                <a:ea typeface="+mn-ea"/>
                <a:cs typeface="+mn-cs"/>
              </a:rPr>
            </a:br>
            <a:r>
              <a:rPr kumimoji="0" lang="en-US" sz="1600" b="0" i="0" u="none" strike="noStrike" kern="1200" cap="none" spc="0" normalizeH="0" baseline="0" noProof="0" dirty="0">
                <a:ln>
                  <a:noFill/>
                </a:ln>
                <a:solidFill>
                  <a:srgbClr val="404040"/>
                </a:solidFill>
                <a:effectLst/>
                <a:uLnTx/>
                <a:uFillTx/>
                <a:latin typeface="Calibri" panose="020F0502020204030204"/>
                <a:ea typeface="+mn-ea"/>
                <a:cs typeface="+mn-cs"/>
              </a:rPr>
              <a:t>Visit the blog for oral health news &amp; tips to keep your smile healthy.</a:t>
            </a:r>
          </a:p>
        </p:txBody>
      </p:sp>
      <p:sp>
        <p:nvSpPr>
          <p:cNvPr id="16" name="Content Placeholder 2">
            <a:extLst>
              <a:ext uri="{FF2B5EF4-FFF2-40B4-BE49-F238E27FC236}">
                <a16:creationId xmlns:a16="http://schemas.microsoft.com/office/drawing/2014/main" id="{03AD13ED-2B89-46C4-85CE-B7E7BF97F7E3}"/>
              </a:ext>
            </a:extLst>
          </p:cNvPr>
          <p:cNvSpPr txBox="1">
            <a:spLocks/>
          </p:cNvSpPr>
          <p:nvPr/>
        </p:nvSpPr>
        <p:spPr>
          <a:xfrm>
            <a:off x="3271267" y="1560823"/>
            <a:ext cx="2642019" cy="1944377"/>
          </a:xfrm>
          <a:prstGeom prst="rect">
            <a:avLst/>
          </a:prstGeom>
        </p:spPr>
        <p:txBody>
          <a:bodyPr vert="horz" lIns="84899" tIns="42449" rIns="84899" bIns="42449" rtlCol="0">
            <a:normAutofit/>
          </a:bodyPr>
          <a:lstStyle>
            <a:lvl1pPr marL="216670" indent="-216670" algn="l" defTabSz="848990" rtl="0" eaLnBrk="1" latinLnBrk="0" hangingPunct="1">
              <a:spcBef>
                <a:spcPct val="20000"/>
              </a:spcBef>
              <a:buClr>
                <a:srgbClr val="1EB53A"/>
              </a:buClr>
              <a:buFont typeface="Arial" panose="020B0604020202020204" pitchFamily="34" charset="0"/>
              <a:buChar char="•"/>
              <a:defRPr sz="1700" kern="1200">
                <a:solidFill>
                  <a:schemeClr val="tx1">
                    <a:lumMod val="75000"/>
                    <a:lumOff val="25000"/>
                  </a:schemeClr>
                </a:solidFill>
                <a:latin typeface="+mj-lt"/>
                <a:ea typeface="+mn-ea"/>
                <a:cs typeface="+mn-cs"/>
              </a:defRPr>
            </a:lvl1pPr>
            <a:lvl2pPr marL="641165" indent="-216670" algn="l" defTabSz="848990" rtl="0" eaLnBrk="1" latinLnBrk="0" hangingPunct="1">
              <a:spcBef>
                <a:spcPct val="20000"/>
              </a:spcBef>
              <a:buClr>
                <a:srgbClr val="1EB53A"/>
              </a:buClr>
              <a:buFont typeface="Arial" panose="020B0604020202020204" pitchFamily="34" charset="0"/>
              <a:buChar char="–"/>
              <a:defRPr sz="1700" kern="1200">
                <a:solidFill>
                  <a:schemeClr val="tx1">
                    <a:lumMod val="75000"/>
                    <a:lumOff val="25000"/>
                  </a:schemeClr>
                </a:solidFill>
                <a:latin typeface="+mj-lt"/>
                <a:ea typeface="+mn-ea"/>
                <a:cs typeface="+mn-cs"/>
              </a:defRPr>
            </a:lvl2pPr>
            <a:lvl3pPr marL="1061239" indent="-212247" algn="l" defTabSz="848990" rtl="0" eaLnBrk="1" latinLnBrk="0" hangingPunct="1">
              <a:spcBef>
                <a:spcPct val="20000"/>
              </a:spcBef>
              <a:buClr>
                <a:srgbClr val="1EB53A"/>
              </a:buClr>
              <a:buFont typeface="Arial" panose="020B0604020202020204" pitchFamily="34" charset="0"/>
              <a:buChar char="•"/>
              <a:defRPr sz="1700" kern="1200">
                <a:solidFill>
                  <a:schemeClr val="tx1">
                    <a:lumMod val="75000"/>
                    <a:lumOff val="25000"/>
                  </a:schemeClr>
                </a:solidFill>
                <a:latin typeface="+mj-lt"/>
                <a:ea typeface="+mn-ea"/>
                <a:cs typeface="+mn-cs"/>
              </a:defRPr>
            </a:lvl3pPr>
            <a:lvl4pPr marL="1485733" indent="-212247" algn="l" defTabSz="848990" rtl="0" eaLnBrk="1" latinLnBrk="0" hangingPunct="1">
              <a:spcBef>
                <a:spcPct val="20000"/>
              </a:spcBef>
              <a:buClr>
                <a:srgbClr val="1EB53A"/>
              </a:buClr>
              <a:buFont typeface="Arial" panose="020B0604020202020204" pitchFamily="34" charset="0"/>
              <a:buChar char="–"/>
              <a:defRPr sz="1700" kern="1200">
                <a:solidFill>
                  <a:schemeClr val="tx1">
                    <a:lumMod val="75000"/>
                    <a:lumOff val="25000"/>
                  </a:schemeClr>
                </a:solidFill>
                <a:latin typeface="+mj-lt"/>
                <a:ea typeface="+mn-ea"/>
                <a:cs typeface="+mn-cs"/>
              </a:defRPr>
            </a:lvl4pPr>
            <a:lvl5pPr marL="1910229" indent="-212247" algn="l" defTabSz="848990" rtl="0" eaLnBrk="1" latinLnBrk="0" hangingPunct="1">
              <a:spcBef>
                <a:spcPct val="20000"/>
              </a:spcBef>
              <a:buClr>
                <a:srgbClr val="1EB53A"/>
              </a:buClr>
              <a:buFont typeface="Arial" panose="020B0604020202020204" pitchFamily="34" charset="0"/>
              <a:buChar char="»"/>
              <a:defRPr sz="1700" kern="1200">
                <a:solidFill>
                  <a:schemeClr val="tx1">
                    <a:lumMod val="75000"/>
                    <a:lumOff val="25000"/>
                  </a:schemeClr>
                </a:solidFill>
                <a:latin typeface="+mj-lt"/>
                <a:ea typeface="+mn-ea"/>
                <a:cs typeface="+mn-cs"/>
              </a:defRPr>
            </a:lvl5pPr>
            <a:lvl6pPr marL="2334725" indent="-212247" algn="l" defTabSz="848990" rtl="0" eaLnBrk="1" latinLnBrk="0" hangingPunct="1">
              <a:spcBef>
                <a:spcPct val="20000"/>
              </a:spcBef>
              <a:buFont typeface="Arial" panose="020B0604020202020204" pitchFamily="34" charset="0"/>
              <a:buChar char="•"/>
              <a:defRPr sz="1900" kern="1200">
                <a:solidFill>
                  <a:schemeClr val="tx1"/>
                </a:solidFill>
                <a:latin typeface="+mn-lt"/>
                <a:ea typeface="+mn-ea"/>
                <a:cs typeface="+mn-cs"/>
              </a:defRPr>
            </a:lvl6pPr>
            <a:lvl7pPr marL="2759219" indent="-212247" algn="l" defTabSz="848990" rtl="0" eaLnBrk="1" latinLnBrk="0" hangingPunct="1">
              <a:spcBef>
                <a:spcPct val="20000"/>
              </a:spcBef>
              <a:buFont typeface="Arial" panose="020B0604020202020204" pitchFamily="34" charset="0"/>
              <a:buChar char="•"/>
              <a:defRPr sz="1900" kern="1200">
                <a:solidFill>
                  <a:schemeClr val="tx1"/>
                </a:solidFill>
                <a:latin typeface="+mn-lt"/>
                <a:ea typeface="+mn-ea"/>
                <a:cs typeface="+mn-cs"/>
              </a:defRPr>
            </a:lvl7pPr>
            <a:lvl8pPr marL="3183715" indent="-212247" algn="l" defTabSz="848990" rtl="0" eaLnBrk="1" latinLnBrk="0" hangingPunct="1">
              <a:spcBef>
                <a:spcPct val="20000"/>
              </a:spcBef>
              <a:buFont typeface="Arial" panose="020B0604020202020204" pitchFamily="34" charset="0"/>
              <a:buChar char="•"/>
              <a:defRPr sz="1900" kern="1200">
                <a:solidFill>
                  <a:schemeClr val="tx1"/>
                </a:solidFill>
                <a:latin typeface="+mn-lt"/>
                <a:ea typeface="+mn-ea"/>
                <a:cs typeface="+mn-cs"/>
              </a:defRPr>
            </a:lvl8pPr>
            <a:lvl9pPr marL="3608211" indent="-212247" algn="l" defTabSz="848990" rtl="0" eaLnBrk="1" latinLnBrk="0" hangingPunct="1">
              <a:spcBef>
                <a:spcPct val="20000"/>
              </a:spcBef>
              <a:buFont typeface="Arial" panose="020B0604020202020204" pitchFamily="34" charset="0"/>
              <a:buChar char="•"/>
              <a:defRPr sz="1900" kern="1200">
                <a:solidFill>
                  <a:schemeClr val="tx1"/>
                </a:solidFill>
                <a:latin typeface="+mn-lt"/>
                <a:ea typeface="+mn-ea"/>
                <a:cs typeface="+mn-cs"/>
              </a:defRPr>
            </a:lvl9pPr>
          </a:lstStyle>
          <a:p>
            <a:pPr marL="0" marR="0" lvl="0" indent="0" algn="l" defTabSz="365760" rtl="0" eaLnBrk="1" fontAlgn="auto" latinLnBrk="0" hangingPunct="1">
              <a:lnSpc>
                <a:spcPct val="100000"/>
              </a:lnSpc>
              <a:spcBef>
                <a:spcPts val="0"/>
              </a:spcBef>
              <a:spcAft>
                <a:spcPts val="1200"/>
              </a:spcAft>
              <a:buClr>
                <a:srgbClr val="1EB53A"/>
              </a:buClr>
              <a:buSzTx/>
              <a:buFont typeface="Arial" panose="020B0604020202020204" pitchFamily="34" charset="0"/>
              <a:buNone/>
              <a:tabLst/>
              <a:defRPr/>
            </a:pPr>
            <a:r>
              <a:rPr kumimoji="0" lang="en-US" sz="1600" b="1" i="0" u="none" strike="noStrike" kern="1200" cap="none" spc="0" normalizeH="0" baseline="0" noProof="0" dirty="0">
                <a:ln>
                  <a:noFill/>
                </a:ln>
                <a:solidFill>
                  <a:srgbClr val="404040"/>
                </a:solidFill>
                <a:effectLst/>
                <a:uLnTx/>
                <a:uFillTx/>
                <a:latin typeface="Calibri" panose="020F0502020204030204"/>
                <a:ea typeface="+mn-ea"/>
                <a:cs typeface="+mn-cs"/>
              </a:rPr>
              <a:t>VIDEOS</a:t>
            </a:r>
            <a:br>
              <a:rPr kumimoji="0" lang="en-US" sz="1600" b="1" i="0" u="none" strike="noStrike" kern="1200" cap="none" spc="0" normalizeH="0" baseline="0" noProof="0" dirty="0">
                <a:ln>
                  <a:noFill/>
                </a:ln>
                <a:solidFill>
                  <a:prstClr val="black"/>
                </a:solidFill>
                <a:effectLst/>
                <a:uLnTx/>
                <a:uFillTx/>
                <a:latin typeface="Calibri" panose="020F0502020204030204"/>
                <a:ea typeface="+mn-ea"/>
                <a:cs typeface="+mn-cs"/>
              </a:rPr>
            </a:br>
            <a:r>
              <a:rPr kumimoji="0" lang="en-US" sz="1600" b="1" i="0" u="none" strike="noStrike" kern="1200" cap="none" spc="0" normalizeH="0" baseline="0" noProof="0" dirty="0">
                <a:ln>
                  <a:noFill/>
                </a:ln>
                <a:solidFill>
                  <a:srgbClr val="43B02A"/>
                </a:solidFill>
                <a:effectLst/>
                <a:uLnTx/>
                <a:uFillTx/>
                <a:latin typeface="Calibri" panose="020F0502020204030204"/>
                <a:ea typeface="+mn-ea"/>
                <a:cs typeface="+mn-cs"/>
              </a:rPr>
              <a:t>youtube.com/</a:t>
            </a:r>
            <a:r>
              <a:rPr kumimoji="0" lang="en-US" sz="1600" b="1" i="0" u="none" strike="noStrike" kern="1200" cap="none" spc="0" normalizeH="0" baseline="0" noProof="0" dirty="0" err="1">
                <a:ln>
                  <a:noFill/>
                </a:ln>
                <a:solidFill>
                  <a:srgbClr val="43B02A"/>
                </a:solidFill>
                <a:effectLst/>
                <a:uLnTx/>
                <a:uFillTx/>
                <a:latin typeface="Calibri" panose="020F0502020204030204"/>
                <a:ea typeface="+mn-ea"/>
                <a:cs typeface="+mn-cs"/>
              </a:rPr>
              <a:t>deltadentalaz</a:t>
            </a:r>
            <a:br>
              <a:rPr kumimoji="0" lang="en-US" sz="1600" b="1" i="0" u="none" strike="noStrike" kern="1200" cap="none" spc="0" normalizeH="0" baseline="0" noProof="0" dirty="0">
                <a:ln>
                  <a:noFill/>
                </a:ln>
                <a:solidFill>
                  <a:srgbClr val="43B02A"/>
                </a:solidFill>
                <a:effectLst/>
                <a:uLnTx/>
                <a:uFillTx/>
                <a:latin typeface="Calibri" panose="020F0502020204030204"/>
                <a:ea typeface="+mn-ea"/>
                <a:cs typeface="+mn-cs"/>
              </a:rPr>
            </a:br>
            <a:br>
              <a:rPr kumimoji="0" lang="en-US" sz="1600" b="1" i="0" u="none" strike="noStrike" kern="1200" cap="none" spc="0" normalizeH="0" baseline="0" noProof="0" dirty="0">
                <a:ln>
                  <a:noFill/>
                </a:ln>
                <a:solidFill>
                  <a:srgbClr val="43B02A"/>
                </a:solidFill>
                <a:effectLst/>
                <a:uLnTx/>
                <a:uFillTx/>
                <a:latin typeface="Calibri" panose="020F0502020204030204"/>
                <a:ea typeface="+mn-ea"/>
                <a:cs typeface="+mn-cs"/>
              </a:rPr>
            </a:br>
            <a:r>
              <a:rPr kumimoji="0" lang="en-US" sz="1600" b="0" i="0" u="none" strike="noStrike" kern="1200" cap="none" spc="0" normalizeH="0" baseline="0" noProof="0" dirty="0">
                <a:ln>
                  <a:noFill/>
                </a:ln>
                <a:solidFill>
                  <a:srgbClr val="404040"/>
                </a:solidFill>
                <a:effectLst/>
                <a:uLnTx/>
                <a:uFillTx/>
                <a:latin typeface="Calibri" panose="020F0502020204030204"/>
                <a:ea typeface="+mn-ea"/>
                <a:cs typeface="+mn-cs"/>
              </a:rPr>
              <a:t>Check out our YouTube channel for videos on a variety of dental health &amp; benefits topics!</a:t>
            </a:r>
          </a:p>
          <a:p>
            <a:pPr marL="0" marR="0" lvl="0" indent="0" algn="l" defTabSz="848990" rtl="0" eaLnBrk="1" fontAlgn="auto" latinLnBrk="0" hangingPunct="1">
              <a:lnSpc>
                <a:spcPct val="100000"/>
              </a:lnSpc>
              <a:spcBef>
                <a:spcPts val="0"/>
              </a:spcBef>
              <a:spcAft>
                <a:spcPts val="1200"/>
              </a:spcAft>
              <a:buClr>
                <a:srgbClr val="1EB53A"/>
              </a:buClr>
              <a:buSzTx/>
              <a:buFont typeface="Arial" panose="020B0604020202020204" pitchFamily="34" charset="0"/>
              <a:buNone/>
              <a:tabLst/>
              <a:defRPr/>
            </a:pPr>
            <a:endParaRPr kumimoji="0" lang="en-US" sz="1600" b="0" i="0" u="none" strike="noStrike" kern="1200" cap="none" spc="0" normalizeH="0" baseline="0" noProof="0" dirty="0">
              <a:ln>
                <a:noFill/>
              </a:ln>
              <a:solidFill>
                <a:srgbClr val="43B02A"/>
              </a:solidFill>
              <a:effectLst/>
              <a:uLnTx/>
              <a:uFillTx/>
              <a:latin typeface="Calibri" panose="020F0502020204030204"/>
              <a:ea typeface="+mn-ea"/>
              <a:cs typeface="+mn-cs"/>
            </a:endParaRPr>
          </a:p>
        </p:txBody>
      </p:sp>
      <p:sp>
        <p:nvSpPr>
          <p:cNvPr id="17" name="Content Placeholder 2">
            <a:extLst>
              <a:ext uri="{FF2B5EF4-FFF2-40B4-BE49-F238E27FC236}">
                <a16:creationId xmlns:a16="http://schemas.microsoft.com/office/drawing/2014/main" id="{0976237E-5109-42EC-8D58-DFED1AF4B282}"/>
              </a:ext>
            </a:extLst>
          </p:cNvPr>
          <p:cNvSpPr txBox="1">
            <a:spLocks/>
          </p:cNvSpPr>
          <p:nvPr/>
        </p:nvSpPr>
        <p:spPr>
          <a:xfrm>
            <a:off x="6327420" y="1575616"/>
            <a:ext cx="2440662" cy="3011425"/>
          </a:xfrm>
          <a:prstGeom prst="rect">
            <a:avLst/>
          </a:prstGeom>
        </p:spPr>
        <p:txBody>
          <a:bodyPr vert="horz" lIns="84899" tIns="42449" rIns="84899" bIns="42449" rtlCol="0">
            <a:normAutofit/>
          </a:bodyPr>
          <a:lstStyle>
            <a:lvl1pPr marL="216670" indent="-216670" algn="l" defTabSz="848990" rtl="0" eaLnBrk="1" latinLnBrk="0" hangingPunct="1">
              <a:spcBef>
                <a:spcPct val="20000"/>
              </a:spcBef>
              <a:buClr>
                <a:srgbClr val="1EB53A"/>
              </a:buClr>
              <a:buFont typeface="Arial" panose="020B0604020202020204" pitchFamily="34" charset="0"/>
              <a:buChar char="•"/>
              <a:defRPr sz="1700" kern="1200">
                <a:solidFill>
                  <a:schemeClr val="tx1">
                    <a:lumMod val="75000"/>
                    <a:lumOff val="25000"/>
                  </a:schemeClr>
                </a:solidFill>
                <a:latin typeface="+mj-lt"/>
                <a:ea typeface="+mn-ea"/>
                <a:cs typeface="+mn-cs"/>
              </a:defRPr>
            </a:lvl1pPr>
            <a:lvl2pPr marL="641165" indent="-216670" algn="l" defTabSz="848990" rtl="0" eaLnBrk="1" latinLnBrk="0" hangingPunct="1">
              <a:spcBef>
                <a:spcPct val="20000"/>
              </a:spcBef>
              <a:buClr>
                <a:srgbClr val="1EB53A"/>
              </a:buClr>
              <a:buFont typeface="Arial" panose="020B0604020202020204" pitchFamily="34" charset="0"/>
              <a:buChar char="–"/>
              <a:defRPr sz="1700" kern="1200">
                <a:solidFill>
                  <a:schemeClr val="tx1">
                    <a:lumMod val="75000"/>
                    <a:lumOff val="25000"/>
                  </a:schemeClr>
                </a:solidFill>
                <a:latin typeface="+mj-lt"/>
                <a:ea typeface="+mn-ea"/>
                <a:cs typeface="+mn-cs"/>
              </a:defRPr>
            </a:lvl2pPr>
            <a:lvl3pPr marL="1061239" indent="-212247" algn="l" defTabSz="848990" rtl="0" eaLnBrk="1" latinLnBrk="0" hangingPunct="1">
              <a:spcBef>
                <a:spcPct val="20000"/>
              </a:spcBef>
              <a:buClr>
                <a:srgbClr val="1EB53A"/>
              </a:buClr>
              <a:buFont typeface="Arial" panose="020B0604020202020204" pitchFamily="34" charset="0"/>
              <a:buChar char="•"/>
              <a:defRPr sz="1700" kern="1200">
                <a:solidFill>
                  <a:schemeClr val="tx1">
                    <a:lumMod val="75000"/>
                    <a:lumOff val="25000"/>
                  </a:schemeClr>
                </a:solidFill>
                <a:latin typeface="+mj-lt"/>
                <a:ea typeface="+mn-ea"/>
                <a:cs typeface="+mn-cs"/>
              </a:defRPr>
            </a:lvl3pPr>
            <a:lvl4pPr marL="1485733" indent="-212247" algn="l" defTabSz="848990" rtl="0" eaLnBrk="1" latinLnBrk="0" hangingPunct="1">
              <a:spcBef>
                <a:spcPct val="20000"/>
              </a:spcBef>
              <a:buClr>
                <a:srgbClr val="1EB53A"/>
              </a:buClr>
              <a:buFont typeface="Arial" panose="020B0604020202020204" pitchFamily="34" charset="0"/>
              <a:buChar char="–"/>
              <a:defRPr sz="1700" kern="1200">
                <a:solidFill>
                  <a:schemeClr val="tx1">
                    <a:lumMod val="75000"/>
                    <a:lumOff val="25000"/>
                  </a:schemeClr>
                </a:solidFill>
                <a:latin typeface="+mj-lt"/>
                <a:ea typeface="+mn-ea"/>
                <a:cs typeface="+mn-cs"/>
              </a:defRPr>
            </a:lvl4pPr>
            <a:lvl5pPr marL="1910229" indent="-212247" algn="l" defTabSz="848990" rtl="0" eaLnBrk="1" latinLnBrk="0" hangingPunct="1">
              <a:spcBef>
                <a:spcPct val="20000"/>
              </a:spcBef>
              <a:buClr>
                <a:srgbClr val="1EB53A"/>
              </a:buClr>
              <a:buFont typeface="Arial" panose="020B0604020202020204" pitchFamily="34" charset="0"/>
              <a:buChar char="»"/>
              <a:defRPr sz="1700" kern="1200">
                <a:solidFill>
                  <a:schemeClr val="tx1">
                    <a:lumMod val="75000"/>
                    <a:lumOff val="25000"/>
                  </a:schemeClr>
                </a:solidFill>
                <a:latin typeface="+mj-lt"/>
                <a:ea typeface="+mn-ea"/>
                <a:cs typeface="+mn-cs"/>
              </a:defRPr>
            </a:lvl5pPr>
            <a:lvl6pPr marL="2334725" indent="-212247" algn="l" defTabSz="848990" rtl="0" eaLnBrk="1" latinLnBrk="0" hangingPunct="1">
              <a:spcBef>
                <a:spcPct val="20000"/>
              </a:spcBef>
              <a:buFont typeface="Arial" panose="020B0604020202020204" pitchFamily="34" charset="0"/>
              <a:buChar char="•"/>
              <a:defRPr sz="1900" kern="1200">
                <a:solidFill>
                  <a:schemeClr val="tx1"/>
                </a:solidFill>
                <a:latin typeface="+mn-lt"/>
                <a:ea typeface="+mn-ea"/>
                <a:cs typeface="+mn-cs"/>
              </a:defRPr>
            </a:lvl6pPr>
            <a:lvl7pPr marL="2759219" indent="-212247" algn="l" defTabSz="848990" rtl="0" eaLnBrk="1" latinLnBrk="0" hangingPunct="1">
              <a:spcBef>
                <a:spcPct val="20000"/>
              </a:spcBef>
              <a:buFont typeface="Arial" panose="020B0604020202020204" pitchFamily="34" charset="0"/>
              <a:buChar char="•"/>
              <a:defRPr sz="1900" kern="1200">
                <a:solidFill>
                  <a:schemeClr val="tx1"/>
                </a:solidFill>
                <a:latin typeface="+mn-lt"/>
                <a:ea typeface="+mn-ea"/>
                <a:cs typeface="+mn-cs"/>
              </a:defRPr>
            </a:lvl7pPr>
            <a:lvl8pPr marL="3183715" indent="-212247" algn="l" defTabSz="848990" rtl="0" eaLnBrk="1" latinLnBrk="0" hangingPunct="1">
              <a:spcBef>
                <a:spcPct val="20000"/>
              </a:spcBef>
              <a:buFont typeface="Arial" panose="020B0604020202020204" pitchFamily="34" charset="0"/>
              <a:buChar char="•"/>
              <a:defRPr sz="1900" kern="1200">
                <a:solidFill>
                  <a:schemeClr val="tx1"/>
                </a:solidFill>
                <a:latin typeface="+mn-lt"/>
                <a:ea typeface="+mn-ea"/>
                <a:cs typeface="+mn-cs"/>
              </a:defRPr>
            </a:lvl8pPr>
            <a:lvl9pPr marL="3608211" indent="-212247" algn="l" defTabSz="848990" rtl="0" eaLnBrk="1" latinLnBrk="0" hangingPunct="1">
              <a:spcBef>
                <a:spcPct val="20000"/>
              </a:spcBef>
              <a:buFont typeface="Arial" panose="020B0604020202020204" pitchFamily="34" charset="0"/>
              <a:buChar char="•"/>
              <a:defRPr sz="1900" kern="1200">
                <a:solidFill>
                  <a:schemeClr val="tx1"/>
                </a:solidFill>
                <a:latin typeface="+mn-lt"/>
                <a:ea typeface="+mn-ea"/>
                <a:cs typeface="+mn-cs"/>
              </a:defRPr>
            </a:lvl9pPr>
          </a:lstStyle>
          <a:p>
            <a:pPr marL="0" marR="0" lvl="0" indent="0" algn="l" defTabSz="365760" rtl="0" eaLnBrk="1" fontAlgn="auto" latinLnBrk="0" hangingPunct="1">
              <a:lnSpc>
                <a:spcPct val="100000"/>
              </a:lnSpc>
              <a:spcBef>
                <a:spcPts val="50"/>
              </a:spcBef>
              <a:spcAft>
                <a:spcPts val="0"/>
              </a:spcAft>
              <a:buClr>
                <a:srgbClr val="1EB53A"/>
              </a:buClr>
              <a:buSzTx/>
              <a:buFont typeface="Wingdings" pitchFamily="2" charset="2"/>
              <a:buNone/>
              <a:tabLst/>
              <a:defRPr/>
            </a:pPr>
            <a:r>
              <a:rPr kumimoji="0" lang="en-US" sz="1600" b="1" i="0" u="none" strike="noStrike" kern="1200" cap="none" spc="0" normalizeH="0" baseline="0" noProof="0" dirty="0">
                <a:ln>
                  <a:noFill/>
                </a:ln>
                <a:solidFill>
                  <a:srgbClr val="404040"/>
                </a:solidFill>
                <a:effectLst/>
                <a:uLnTx/>
                <a:uFillTx/>
                <a:latin typeface="Calibri" panose="020F0502020204030204"/>
                <a:ea typeface="+mn-ea"/>
                <a:cs typeface="+mn-cs"/>
              </a:rPr>
              <a:t>GRIN! MAGAZINE</a:t>
            </a:r>
            <a:br>
              <a:rPr kumimoji="0" lang="en-US" sz="1600" b="0" i="0" u="none" strike="noStrike" kern="1200" cap="none" spc="0" normalizeH="0" baseline="0" noProof="0" dirty="0">
                <a:ln>
                  <a:noFill/>
                </a:ln>
                <a:solidFill>
                  <a:prstClr val="black">
                    <a:lumMod val="75000"/>
                    <a:lumOff val="25000"/>
                  </a:prstClr>
                </a:solidFill>
                <a:effectLst/>
                <a:uLnTx/>
                <a:uFillTx/>
                <a:latin typeface="Calibri" panose="020F0502020204030204"/>
                <a:ea typeface="+mn-ea"/>
                <a:cs typeface="+mn-cs"/>
              </a:rPr>
            </a:br>
            <a:r>
              <a:rPr kumimoji="0" lang="en-US" sz="1600" b="1" i="0" u="none" strike="noStrike" kern="1200" cap="none" spc="0" normalizeH="0" baseline="0" noProof="0" dirty="0">
                <a:ln>
                  <a:noFill/>
                </a:ln>
                <a:solidFill>
                  <a:srgbClr val="43B02A"/>
                </a:solidFill>
                <a:effectLst/>
                <a:uLnTx/>
                <a:uFillTx/>
                <a:latin typeface="Calibri" panose="020F0502020204030204"/>
                <a:ea typeface="+mn-ea"/>
                <a:cs typeface="+mn-cs"/>
              </a:rPr>
              <a:t>ddaz.grinmag.com</a:t>
            </a:r>
            <a:br>
              <a:rPr kumimoji="0" lang="en-US" sz="1600" b="1" i="0" u="none" strike="noStrike" kern="1200" cap="none" spc="0" normalizeH="0" baseline="0" noProof="0" dirty="0">
                <a:ln>
                  <a:noFill/>
                </a:ln>
                <a:solidFill>
                  <a:prstClr val="black">
                    <a:lumMod val="75000"/>
                    <a:lumOff val="25000"/>
                  </a:prstClr>
                </a:solidFill>
                <a:effectLst/>
                <a:uLnTx/>
                <a:uFillTx/>
                <a:latin typeface="Calibri" panose="020F0502020204030204"/>
                <a:ea typeface="+mn-ea"/>
                <a:cs typeface="+mn-cs"/>
              </a:rPr>
            </a:br>
            <a:br>
              <a:rPr kumimoji="0" lang="en-US" sz="1600" b="1" i="0" u="none" strike="noStrike" kern="1200" cap="none" spc="0" normalizeH="0" baseline="0" noProof="0" dirty="0">
                <a:ln>
                  <a:noFill/>
                </a:ln>
                <a:solidFill>
                  <a:prstClr val="black">
                    <a:lumMod val="75000"/>
                    <a:lumOff val="25000"/>
                  </a:prstClr>
                </a:solidFill>
                <a:effectLst/>
                <a:uLnTx/>
                <a:uFillTx/>
                <a:latin typeface="Calibri" panose="020F0502020204030204"/>
                <a:ea typeface="+mn-ea"/>
                <a:cs typeface="+mn-cs"/>
              </a:rPr>
            </a:br>
            <a:r>
              <a:rPr kumimoji="0" lang="en-US" sz="1600" b="0" i="0" u="none" strike="noStrike" kern="1200" cap="none" spc="0" normalizeH="0" baseline="0" noProof="0" dirty="0">
                <a:ln>
                  <a:noFill/>
                </a:ln>
                <a:solidFill>
                  <a:srgbClr val="404040"/>
                </a:solidFill>
                <a:effectLst/>
                <a:uLnTx/>
                <a:uFillTx/>
                <a:latin typeface="Calibri" panose="020F0502020204030204"/>
                <a:ea typeface="+mn-ea"/>
                <a:cs typeface="+mn-cs"/>
              </a:rPr>
              <a:t>Read our quarterly oral health e-zine.</a:t>
            </a:r>
          </a:p>
        </p:txBody>
      </p:sp>
      <p:pic>
        <p:nvPicPr>
          <p:cNvPr id="18" name="Picture 17">
            <a:extLst>
              <a:ext uri="{FF2B5EF4-FFF2-40B4-BE49-F238E27FC236}">
                <a16:creationId xmlns:a16="http://schemas.microsoft.com/office/drawing/2014/main" id="{B979A97B-89A7-4141-AD3B-28112950771C}"/>
              </a:ext>
            </a:extLst>
          </p:cNvPr>
          <p:cNvPicPr>
            <a:picLocks noChangeAspect="1"/>
          </p:cNvPicPr>
          <p:nvPr/>
        </p:nvPicPr>
        <p:blipFill>
          <a:blip r:embed="rId3"/>
          <a:stretch>
            <a:fillRect/>
          </a:stretch>
        </p:blipFill>
        <p:spPr>
          <a:xfrm>
            <a:off x="346350" y="3276600"/>
            <a:ext cx="2510784" cy="2990897"/>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p:spPr>
      </p:pic>
      <p:pic>
        <p:nvPicPr>
          <p:cNvPr id="5" name="Picture 4">
            <a:extLst>
              <a:ext uri="{FF2B5EF4-FFF2-40B4-BE49-F238E27FC236}">
                <a16:creationId xmlns:a16="http://schemas.microsoft.com/office/drawing/2014/main" id="{A0EE155F-72DB-4750-AD0D-0E3AA08DE0A5}"/>
              </a:ext>
            </a:extLst>
          </p:cNvPr>
          <p:cNvPicPr>
            <a:picLocks noChangeAspect="1"/>
          </p:cNvPicPr>
          <p:nvPr/>
        </p:nvPicPr>
        <p:blipFill>
          <a:blip r:embed="rId4"/>
          <a:stretch>
            <a:fillRect/>
          </a:stretch>
        </p:blipFill>
        <p:spPr>
          <a:xfrm>
            <a:off x="3239374" y="3581400"/>
            <a:ext cx="2907948" cy="2348628"/>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7" name="Picture 6">
            <a:extLst>
              <a:ext uri="{FF2B5EF4-FFF2-40B4-BE49-F238E27FC236}">
                <a16:creationId xmlns:a16="http://schemas.microsoft.com/office/drawing/2014/main" id="{2CE46986-1425-4B43-B572-49DEC1003A30}"/>
              </a:ext>
            </a:extLst>
          </p:cNvPr>
          <p:cNvPicPr>
            <a:picLocks noChangeAspect="1"/>
          </p:cNvPicPr>
          <p:nvPr/>
        </p:nvPicPr>
        <p:blipFill>
          <a:blip r:embed="rId5"/>
          <a:stretch>
            <a:fillRect/>
          </a:stretch>
        </p:blipFill>
        <p:spPr>
          <a:xfrm>
            <a:off x="6529562" y="3250001"/>
            <a:ext cx="2326684" cy="3011425"/>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58022987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txBox="1">
            <a:spLocks noChangeArrowheads="1"/>
          </p:cNvSpPr>
          <p:nvPr/>
        </p:nvSpPr>
        <p:spPr>
          <a:xfrm>
            <a:off x="712788" y="331759"/>
            <a:ext cx="3173412" cy="829073"/>
          </a:xfrm>
          <a:prstGeom prst="rect">
            <a:avLst/>
          </a:prstGeom>
        </p:spPr>
        <p:txBody>
          <a:bodyPr vert="horz" wrap="square" lIns="91440" tIns="45720" rIns="91440" bIns="45720" rtlCol="0" anchor="t" anchorCtr="0">
            <a:sp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lnSpc>
                <a:spcPts val="2800"/>
              </a:lnSpc>
            </a:pPr>
            <a:r>
              <a:rPr lang="en-US" altLang="en-US" sz="3200" b="1" dirty="0">
                <a:solidFill>
                  <a:srgbClr val="563D82"/>
                </a:solidFill>
                <a:cs typeface="Arial" charset="0"/>
              </a:rPr>
              <a:t>ADDITIONAL</a:t>
            </a:r>
            <a:br>
              <a:rPr lang="en-US" altLang="en-US" sz="3200" b="1" dirty="0">
                <a:solidFill>
                  <a:srgbClr val="17497B"/>
                </a:solidFill>
                <a:cs typeface="Arial" charset="0"/>
              </a:rPr>
            </a:br>
            <a:r>
              <a:rPr lang="en-US" altLang="en-US" sz="3200" b="1" dirty="0">
                <a:solidFill>
                  <a:srgbClr val="43B02A"/>
                </a:solidFill>
                <a:cs typeface="Arial" charset="0"/>
              </a:rPr>
              <a:t>RESOURCES</a:t>
            </a:r>
          </a:p>
        </p:txBody>
      </p:sp>
      <p:sp>
        <p:nvSpPr>
          <p:cNvPr id="9" name="Content Placeholder 2">
            <a:extLst>
              <a:ext uri="{FF2B5EF4-FFF2-40B4-BE49-F238E27FC236}">
                <a16:creationId xmlns:a16="http://schemas.microsoft.com/office/drawing/2014/main" id="{16BDF1DE-49F0-499C-9CC0-EAE6B2EC41D9}"/>
              </a:ext>
            </a:extLst>
          </p:cNvPr>
          <p:cNvSpPr txBox="1">
            <a:spLocks/>
          </p:cNvSpPr>
          <p:nvPr/>
        </p:nvSpPr>
        <p:spPr>
          <a:xfrm>
            <a:off x="507276" y="1600200"/>
            <a:ext cx="3584435" cy="1828800"/>
          </a:xfrm>
          <a:prstGeom prst="rect">
            <a:avLst/>
          </a:prstGeom>
        </p:spPr>
        <p:txBody>
          <a:bodyPr>
            <a:noAutofit/>
          </a:bodyPr>
          <a:lstStyle>
            <a:lvl1pPr marL="251460" indent="-251460" algn="l" defTabSz="1005840" rtl="0" eaLnBrk="1" latinLnBrk="0" hangingPunct="1">
              <a:lnSpc>
                <a:spcPct val="90000"/>
              </a:lnSpc>
              <a:spcBef>
                <a:spcPts val="1100"/>
              </a:spcBef>
              <a:buFont typeface="Arial" panose="020B0604020202020204" pitchFamily="34" charset="0"/>
              <a:buChar char="•"/>
              <a:defRPr sz="3080" kern="1200">
                <a:solidFill>
                  <a:schemeClr val="tx1"/>
                </a:solidFill>
                <a:latin typeface="+mn-lt"/>
                <a:ea typeface="+mn-ea"/>
                <a:cs typeface="+mn-cs"/>
              </a:defRPr>
            </a:lvl1pPr>
            <a:lvl2pPr marL="754380" indent="-251460" algn="l" defTabSz="1005840" rtl="0" eaLnBrk="1" latinLnBrk="0" hangingPunct="1">
              <a:lnSpc>
                <a:spcPct val="90000"/>
              </a:lnSpc>
              <a:spcBef>
                <a:spcPts val="550"/>
              </a:spcBef>
              <a:buFont typeface="Arial" panose="020B0604020202020204" pitchFamily="34" charset="0"/>
              <a:buChar char="•"/>
              <a:defRPr sz="2640" kern="1200">
                <a:solidFill>
                  <a:schemeClr val="tx1"/>
                </a:solidFill>
                <a:latin typeface="+mn-lt"/>
                <a:ea typeface="+mn-ea"/>
                <a:cs typeface="+mn-cs"/>
              </a:defRPr>
            </a:lvl2pPr>
            <a:lvl3pPr marL="1257300" indent="-251460" algn="l" defTabSz="1005840" rtl="0" eaLnBrk="1" latinLnBrk="0" hangingPunct="1">
              <a:lnSpc>
                <a:spcPct val="90000"/>
              </a:lnSpc>
              <a:spcBef>
                <a:spcPts val="550"/>
              </a:spcBef>
              <a:buFont typeface="Arial" panose="020B0604020202020204" pitchFamily="34" charset="0"/>
              <a:buChar char="•"/>
              <a:defRPr sz="2200" kern="1200">
                <a:solidFill>
                  <a:schemeClr val="tx1"/>
                </a:solidFill>
                <a:latin typeface="+mn-lt"/>
                <a:ea typeface="+mn-ea"/>
                <a:cs typeface="+mn-cs"/>
              </a:defRPr>
            </a:lvl3pPr>
            <a:lvl4pPr marL="1760220" indent="-251460" algn="l" defTabSz="1005840" rtl="0" eaLnBrk="1" latinLnBrk="0" hangingPunct="1">
              <a:lnSpc>
                <a:spcPct val="90000"/>
              </a:lnSpc>
              <a:spcBef>
                <a:spcPts val="550"/>
              </a:spcBef>
              <a:buFont typeface="Arial" panose="020B0604020202020204" pitchFamily="34" charset="0"/>
              <a:buChar char="•"/>
              <a:defRPr sz="1980" kern="1200">
                <a:solidFill>
                  <a:schemeClr val="tx1"/>
                </a:solidFill>
                <a:latin typeface="+mn-lt"/>
                <a:ea typeface="+mn-ea"/>
                <a:cs typeface="+mn-cs"/>
              </a:defRPr>
            </a:lvl4pPr>
            <a:lvl5pPr marL="2263140" indent="-251460" algn="l" defTabSz="1005840" rtl="0" eaLnBrk="1" latinLnBrk="0" hangingPunct="1">
              <a:lnSpc>
                <a:spcPct val="90000"/>
              </a:lnSpc>
              <a:spcBef>
                <a:spcPts val="550"/>
              </a:spcBef>
              <a:buFont typeface="Arial" panose="020B0604020202020204" pitchFamily="34" charset="0"/>
              <a:buChar char="•"/>
              <a:defRPr sz="1980" kern="1200">
                <a:solidFill>
                  <a:schemeClr val="tx1"/>
                </a:solidFill>
                <a:latin typeface="+mn-lt"/>
                <a:ea typeface="+mn-ea"/>
                <a:cs typeface="+mn-cs"/>
              </a:defRPr>
            </a:lvl5pPr>
            <a:lvl6pPr marL="2766060" indent="-251460" algn="l" defTabSz="1005840" rtl="0" eaLnBrk="1" latinLnBrk="0" hangingPunct="1">
              <a:lnSpc>
                <a:spcPct val="90000"/>
              </a:lnSpc>
              <a:spcBef>
                <a:spcPts val="550"/>
              </a:spcBef>
              <a:buFont typeface="Arial" panose="020B0604020202020204" pitchFamily="34" charset="0"/>
              <a:buChar char="•"/>
              <a:defRPr sz="1980" kern="1200">
                <a:solidFill>
                  <a:schemeClr val="tx1"/>
                </a:solidFill>
                <a:latin typeface="+mn-lt"/>
                <a:ea typeface="+mn-ea"/>
                <a:cs typeface="+mn-cs"/>
              </a:defRPr>
            </a:lvl6pPr>
            <a:lvl7pPr marL="3268980" indent="-251460" algn="l" defTabSz="1005840" rtl="0" eaLnBrk="1" latinLnBrk="0" hangingPunct="1">
              <a:lnSpc>
                <a:spcPct val="90000"/>
              </a:lnSpc>
              <a:spcBef>
                <a:spcPts val="550"/>
              </a:spcBef>
              <a:buFont typeface="Arial" panose="020B0604020202020204" pitchFamily="34" charset="0"/>
              <a:buChar char="•"/>
              <a:defRPr sz="1980" kern="1200">
                <a:solidFill>
                  <a:schemeClr val="tx1"/>
                </a:solidFill>
                <a:latin typeface="+mn-lt"/>
                <a:ea typeface="+mn-ea"/>
                <a:cs typeface="+mn-cs"/>
              </a:defRPr>
            </a:lvl7pPr>
            <a:lvl8pPr marL="3771900" indent="-251460" algn="l" defTabSz="1005840" rtl="0" eaLnBrk="1" latinLnBrk="0" hangingPunct="1">
              <a:lnSpc>
                <a:spcPct val="90000"/>
              </a:lnSpc>
              <a:spcBef>
                <a:spcPts val="550"/>
              </a:spcBef>
              <a:buFont typeface="Arial" panose="020B0604020202020204" pitchFamily="34" charset="0"/>
              <a:buChar char="•"/>
              <a:defRPr sz="1980" kern="1200">
                <a:solidFill>
                  <a:schemeClr val="tx1"/>
                </a:solidFill>
                <a:latin typeface="+mn-lt"/>
                <a:ea typeface="+mn-ea"/>
                <a:cs typeface="+mn-cs"/>
              </a:defRPr>
            </a:lvl8pPr>
            <a:lvl9pPr marL="4274820" indent="-251460" algn="l" defTabSz="1005840" rtl="0" eaLnBrk="1" latinLnBrk="0" hangingPunct="1">
              <a:lnSpc>
                <a:spcPct val="90000"/>
              </a:lnSpc>
              <a:spcBef>
                <a:spcPts val="550"/>
              </a:spcBef>
              <a:buFont typeface="Arial" panose="020B0604020202020204" pitchFamily="34" charset="0"/>
              <a:buChar char="•"/>
              <a:defRPr sz="1980" kern="1200">
                <a:solidFill>
                  <a:schemeClr val="tx1"/>
                </a:solidFill>
                <a:latin typeface="+mn-lt"/>
                <a:ea typeface="+mn-ea"/>
                <a:cs typeface="+mn-cs"/>
              </a:defRPr>
            </a:lvl9pPr>
          </a:lstStyle>
          <a:p>
            <a:pPr marL="0" marR="0" lvl="0" indent="0" defTabSz="365760" fontAlgn="auto">
              <a:lnSpc>
                <a:spcPct val="100000"/>
              </a:lnSpc>
              <a:spcBef>
                <a:spcPts val="50"/>
              </a:spcBef>
              <a:spcAft>
                <a:spcPts val="1200"/>
              </a:spcAft>
              <a:buClr>
                <a:srgbClr val="1EB53A"/>
              </a:buClr>
              <a:buSzTx/>
              <a:buNone/>
              <a:tabLst/>
              <a:defRPr/>
            </a:pPr>
            <a:r>
              <a:rPr lang="en-US" sz="1600" b="1" dirty="0">
                <a:solidFill>
                  <a:schemeClr val="tx1">
                    <a:lumMod val="85000"/>
                    <a:lumOff val="15000"/>
                  </a:schemeClr>
                </a:solidFill>
                <a:latin typeface="Calibri" panose="020F0502020204030204"/>
              </a:rPr>
              <a:t>BRUSHING UP</a:t>
            </a:r>
            <a:br>
              <a:rPr lang="en-US" sz="1600" b="1" dirty="0">
                <a:solidFill>
                  <a:prstClr val="black"/>
                </a:solidFill>
                <a:latin typeface="Calibri" panose="020F0502020204030204"/>
              </a:rPr>
            </a:br>
            <a:r>
              <a:rPr lang="en-US" sz="1600" b="1" dirty="0">
                <a:solidFill>
                  <a:srgbClr val="43B02A"/>
                </a:solidFill>
                <a:latin typeface="Calibri" panose="020F0502020204030204"/>
              </a:rPr>
              <a:t>Member e-Newsletter</a:t>
            </a:r>
            <a:br>
              <a:rPr lang="en-US" sz="1600" b="1" dirty="0">
                <a:solidFill>
                  <a:prstClr val="black"/>
                </a:solidFill>
                <a:latin typeface="Calibri" panose="020F0502020204030204"/>
              </a:rPr>
            </a:br>
            <a:r>
              <a:rPr lang="en-US" sz="1600" dirty="0">
                <a:solidFill>
                  <a:schemeClr val="tx1">
                    <a:lumMod val="85000"/>
                    <a:lumOff val="15000"/>
                  </a:schemeClr>
                </a:solidFill>
                <a:latin typeface="Calibri" panose="020F0502020204030204"/>
              </a:rPr>
              <a:t>Better understand &amp; use your dental benefits with tips sent straight to your inbox.</a:t>
            </a:r>
          </a:p>
        </p:txBody>
      </p:sp>
      <p:sp>
        <p:nvSpPr>
          <p:cNvPr id="10" name="Content Placeholder 2">
            <a:extLst>
              <a:ext uri="{FF2B5EF4-FFF2-40B4-BE49-F238E27FC236}">
                <a16:creationId xmlns:a16="http://schemas.microsoft.com/office/drawing/2014/main" id="{39FFEAFF-7316-4C17-8F3D-5398AD4799FF}"/>
              </a:ext>
            </a:extLst>
          </p:cNvPr>
          <p:cNvSpPr txBox="1">
            <a:spLocks/>
          </p:cNvSpPr>
          <p:nvPr/>
        </p:nvSpPr>
        <p:spPr>
          <a:xfrm>
            <a:off x="4724400" y="1600200"/>
            <a:ext cx="4036381" cy="1828800"/>
          </a:xfrm>
          <a:prstGeom prst="rect">
            <a:avLst/>
          </a:prstGeom>
        </p:spPr>
        <p:txBody>
          <a:bodyPr vert="horz" lIns="84899" tIns="42449" rIns="84899" bIns="42449" rtlCol="0">
            <a:noAutofit/>
          </a:bodyPr>
          <a:lstStyle>
            <a:lvl1pPr marL="216670" indent="-216670" algn="l" defTabSz="848990" rtl="0" eaLnBrk="1" latinLnBrk="0" hangingPunct="1">
              <a:spcBef>
                <a:spcPct val="20000"/>
              </a:spcBef>
              <a:buClr>
                <a:srgbClr val="1EB53A"/>
              </a:buClr>
              <a:buFont typeface="Arial" panose="020B0604020202020204" pitchFamily="34" charset="0"/>
              <a:buChar char="•"/>
              <a:defRPr sz="1700" kern="1200">
                <a:solidFill>
                  <a:schemeClr val="tx1">
                    <a:lumMod val="75000"/>
                    <a:lumOff val="25000"/>
                  </a:schemeClr>
                </a:solidFill>
                <a:latin typeface="+mj-lt"/>
                <a:ea typeface="+mn-ea"/>
                <a:cs typeface="+mn-cs"/>
              </a:defRPr>
            </a:lvl1pPr>
            <a:lvl2pPr marL="641165" indent="-216670" algn="l" defTabSz="848990" rtl="0" eaLnBrk="1" latinLnBrk="0" hangingPunct="1">
              <a:spcBef>
                <a:spcPct val="20000"/>
              </a:spcBef>
              <a:buClr>
                <a:srgbClr val="1EB53A"/>
              </a:buClr>
              <a:buFont typeface="Arial" panose="020B0604020202020204" pitchFamily="34" charset="0"/>
              <a:buChar char="–"/>
              <a:defRPr sz="1700" kern="1200">
                <a:solidFill>
                  <a:schemeClr val="tx1">
                    <a:lumMod val="75000"/>
                    <a:lumOff val="25000"/>
                  </a:schemeClr>
                </a:solidFill>
                <a:latin typeface="+mj-lt"/>
                <a:ea typeface="+mn-ea"/>
                <a:cs typeface="+mn-cs"/>
              </a:defRPr>
            </a:lvl2pPr>
            <a:lvl3pPr marL="1061239" indent="-212247" algn="l" defTabSz="848990" rtl="0" eaLnBrk="1" latinLnBrk="0" hangingPunct="1">
              <a:spcBef>
                <a:spcPct val="20000"/>
              </a:spcBef>
              <a:buClr>
                <a:srgbClr val="1EB53A"/>
              </a:buClr>
              <a:buFont typeface="Arial" panose="020B0604020202020204" pitchFamily="34" charset="0"/>
              <a:buChar char="•"/>
              <a:defRPr sz="1700" kern="1200">
                <a:solidFill>
                  <a:schemeClr val="tx1">
                    <a:lumMod val="75000"/>
                    <a:lumOff val="25000"/>
                  </a:schemeClr>
                </a:solidFill>
                <a:latin typeface="+mj-lt"/>
                <a:ea typeface="+mn-ea"/>
                <a:cs typeface="+mn-cs"/>
              </a:defRPr>
            </a:lvl3pPr>
            <a:lvl4pPr marL="1485733" indent="-212247" algn="l" defTabSz="848990" rtl="0" eaLnBrk="1" latinLnBrk="0" hangingPunct="1">
              <a:spcBef>
                <a:spcPct val="20000"/>
              </a:spcBef>
              <a:buClr>
                <a:srgbClr val="1EB53A"/>
              </a:buClr>
              <a:buFont typeface="Arial" panose="020B0604020202020204" pitchFamily="34" charset="0"/>
              <a:buChar char="–"/>
              <a:defRPr sz="1700" kern="1200">
                <a:solidFill>
                  <a:schemeClr val="tx1">
                    <a:lumMod val="75000"/>
                    <a:lumOff val="25000"/>
                  </a:schemeClr>
                </a:solidFill>
                <a:latin typeface="+mj-lt"/>
                <a:ea typeface="+mn-ea"/>
                <a:cs typeface="+mn-cs"/>
              </a:defRPr>
            </a:lvl4pPr>
            <a:lvl5pPr marL="1910229" indent="-212247" algn="l" defTabSz="848990" rtl="0" eaLnBrk="1" latinLnBrk="0" hangingPunct="1">
              <a:spcBef>
                <a:spcPct val="20000"/>
              </a:spcBef>
              <a:buClr>
                <a:srgbClr val="1EB53A"/>
              </a:buClr>
              <a:buFont typeface="Arial" panose="020B0604020202020204" pitchFamily="34" charset="0"/>
              <a:buChar char="»"/>
              <a:defRPr sz="1700" kern="1200">
                <a:solidFill>
                  <a:schemeClr val="tx1">
                    <a:lumMod val="75000"/>
                    <a:lumOff val="25000"/>
                  </a:schemeClr>
                </a:solidFill>
                <a:latin typeface="+mj-lt"/>
                <a:ea typeface="+mn-ea"/>
                <a:cs typeface="+mn-cs"/>
              </a:defRPr>
            </a:lvl5pPr>
            <a:lvl6pPr marL="2334725" indent="-212247" algn="l" defTabSz="848990" rtl="0" eaLnBrk="1" latinLnBrk="0" hangingPunct="1">
              <a:spcBef>
                <a:spcPct val="20000"/>
              </a:spcBef>
              <a:buFont typeface="Arial" panose="020B0604020202020204" pitchFamily="34" charset="0"/>
              <a:buChar char="•"/>
              <a:defRPr sz="1900" kern="1200">
                <a:solidFill>
                  <a:schemeClr val="tx1"/>
                </a:solidFill>
                <a:latin typeface="+mn-lt"/>
                <a:ea typeface="+mn-ea"/>
                <a:cs typeface="+mn-cs"/>
              </a:defRPr>
            </a:lvl6pPr>
            <a:lvl7pPr marL="2759219" indent="-212247" algn="l" defTabSz="848990" rtl="0" eaLnBrk="1" latinLnBrk="0" hangingPunct="1">
              <a:spcBef>
                <a:spcPct val="20000"/>
              </a:spcBef>
              <a:buFont typeface="Arial" panose="020B0604020202020204" pitchFamily="34" charset="0"/>
              <a:buChar char="•"/>
              <a:defRPr sz="1900" kern="1200">
                <a:solidFill>
                  <a:schemeClr val="tx1"/>
                </a:solidFill>
                <a:latin typeface="+mn-lt"/>
                <a:ea typeface="+mn-ea"/>
                <a:cs typeface="+mn-cs"/>
              </a:defRPr>
            </a:lvl7pPr>
            <a:lvl8pPr marL="3183715" indent="-212247" algn="l" defTabSz="848990" rtl="0" eaLnBrk="1" latinLnBrk="0" hangingPunct="1">
              <a:spcBef>
                <a:spcPct val="20000"/>
              </a:spcBef>
              <a:buFont typeface="Arial" panose="020B0604020202020204" pitchFamily="34" charset="0"/>
              <a:buChar char="•"/>
              <a:defRPr sz="1900" kern="1200">
                <a:solidFill>
                  <a:schemeClr val="tx1"/>
                </a:solidFill>
                <a:latin typeface="+mn-lt"/>
                <a:ea typeface="+mn-ea"/>
                <a:cs typeface="+mn-cs"/>
              </a:defRPr>
            </a:lvl8pPr>
            <a:lvl9pPr marL="3608211" indent="-212247" algn="l" defTabSz="848990" rtl="0" eaLnBrk="1" latinLnBrk="0" hangingPunct="1">
              <a:spcBef>
                <a:spcPct val="20000"/>
              </a:spcBef>
              <a:buFont typeface="Arial" panose="020B0604020202020204" pitchFamily="34" charset="0"/>
              <a:buChar char="•"/>
              <a:defRPr sz="1900" kern="1200">
                <a:solidFill>
                  <a:schemeClr val="tx1"/>
                </a:solidFill>
                <a:latin typeface="+mn-lt"/>
                <a:ea typeface="+mn-ea"/>
                <a:cs typeface="+mn-cs"/>
              </a:defRPr>
            </a:lvl9pPr>
          </a:lstStyle>
          <a:p>
            <a:pPr marL="0" indent="0" defTabSz="365760">
              <a:spcBef>
                <a:spcPts val="50"/>
              </a:spcBef>
              <a:buNone/>
              <a:defRPr/>
            </a:pPr>
            <a:r>
              <a:rPr lang="en-US" sz="1600" b="1" dirty="0">
                <a:solidFill>
                  <a:schemeClr val="tx1">
                    <a:lumMod val="85000"/>
                    <a:lumOff val="15000"/>
                  </a:schemeClr>
                </a:solidFill>
                <a:latin typeface="Calibri" panose="020F0502020204030204"/>
              </a:rPr>
              <a:t>THE FLOSS</a:t>
            </a:r>
            <a:br>
              <a:rPr lang="en-US" sz="1600" dirty="0">
                <a:solidFill>
                  <a:prstClr val="black"/>
                </a:solidFill>
                <a:latin typeface="Calibri" panose="020F0502020204030204"/>
              </a:rPr>
            </a:br>
            <a:r>
              <a:rPr lang="en-US" sz="1600" b="1" dirty="0">
                <a:solidFill>
                  <a:srgbClr val="43B02A"/>
                </a:solidFill>
                <a:latin typeface="Calibri" panose="020F0502020204030204"/>
              </a:rPr>
              <a:t>bit.ly/</a:t>
            </a:r>
            <a:r>
              <a:rPr lang="en-US" sz="1600" b="1" dirty="0" err="1">
                <a:solidFill>
                  <a:srgbClr val="43B02A"/>
                </a:solidFill>
                <a:latin typeface="Calibri" panose="020F0502020204030204"/>
              </a:rPr>
              <a:t>GetTheFloss</a:t>
            </a:r>
            <a:endParaRPr lang="en-US" sz="1600" b="1" dirty="0">
              <a:solidFill>
                <a:srgbClr val="43B02A"/>
              </a:solidFill>
              <a:latin typeface="Calibri" panose="020F0502020204030204"/>
            </a:endParaRPr>
          </a:p>
          <a:p>
            <a:pPr marL="0" indent="0" defTabSz="365760">
              <a:spcBef>
                <a:spcPts val="50"/>
              </a:spcBef>
              <a:buNone/>
              <a:defRPr/>
            </a:pPr>
            <a:r>
              <a:rPr lang="en-US" sz="1600" dirty="0">
                <a:solidFill>
                  <a:schemeClr val="tx1">
                    <a:lumMod val="85000"/>
                    <a:lumOff val="15000"/>
                  </a:schemeClr>
                </a:solidFill>
                <a:latin typeface="Calibri" panose="020F0502020204030204"/>
              </a:rPr>
              <a:t>Sign up to receive a monthly email with interesting articles on dental and vision health, mouth-healthy recipes and other resources to maintain your smile.</a:t>
            </a:r>
          </a:p>
        </p:txBody>
      </p:sp>
      <p:pic>
        <p:nvPicPr>
          <p:cNvPr id="11" name="Picture 10">
            <a:extLst>
              <a:ext uri="{FF2B5EF4-FFF2-40B4-BE49-F238E27FC236}">
                <a16:creationId xmlns:a16="http://schemas.microsoft.com/office/drawing/2014/main" id="{06500484-B59C-4F30-941B-822FC02408C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300655" y="3259973"/>
            <a:ext cx="2883870" cy="3158477"/>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2" name="Picture 11">
            <a:extLst>
              <a:ext uri="{FF2B5EF4-FFF2-40B4-BE49-F238E27FC236}">
                <a16:creationId xmlns:a16="http://schemas.microsoft.com/office/drawing/2014/main" id="{893509EA-E17A-416E-B8E1-D5A30D0210A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15533" y="3060717"/>
            <a:ext cx="3367922" cy="355699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353724680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3">
            <a:extLst>
              <a:ext uri="{28A0092B-C50C-407E-A947-70E740481C1C}">
                <a14:useLocalDpi xmlns:a14="http://schemas.microsoft.com/office/drawing/2010/main" val="0"/>
              </a:ext>
            </a:extLst>
          </a:blip>
          <a:srcRect l="29145" t="15556" r="29979" b="57778"/>
          <a:stretch/>
        </p:blipFill>
        <p:spPr>
          <a:xfrm>
            <a:off x="2924784" y="609600"/>
            <a:ext cx="3298668" cy="1615675"/>
          </a:xfrm>
          <a:prstGeom prst="rect">
            <a:avLst/>
          </a:prstGeom>
        </p:spPr>
      </p:pic>
      <p:sp>
        <p:nvSpPr>
          <p:cNvPr id="5" name="Text Box 4"/>
          <p:cNvSpPr txBox="1">
            <a:spLocks noChangeArrowheads="1"/>
          </p:cNvSpPr>
          <p:nvPr/>
        </p:nvSpPr>
        <p:spPr bwMode="auto">
          <a:xfrm>
            <a:off x="2143124" y="2665443"/>
            <a:ext cx="4857750" cy="18646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2400" baseline="-25000">
                <a:solidFill>
                  <a:srgbClr val="000000"/>
                </a:solidFill>
                <a:latin typeface="Arial" charset="0"/>
              </a:defRPr>
            </a:lvl1pPr>
            <a:lvl2pPr marL="742950" indent="-285750" eaLnBrk="0" hangingPunct="0">
              <a:defRPr sz="2400" baseline="-25000">
                <a:solidFill>
                  <a:srgbClr val="000000"/>
                </a:solidFill>
                <a:latin typeface="Arial" charset="0"/>
              </a:defRPr>
            </a:lvl2pPr>
            <a:lvl3pPr marL="1143000" indent="-228600" eaLnBrk="0" hangingPunct="0">
              <a:defRPr sz="2400" baseline="-25000">
                <a:solidFill>
                  <a:srgbClr val="000000"/>
                </a:solidFill>
                <a:latin typeface="Arial" charset="0"/>
              </a:defRPr>
            </a:lvl3pPr>
            <a:lvl4pPr marL="1600200" indent="-228600" eaLnBrk="0" hangingPunct="0">
              <a:defRPr sz="2400" baseline="-25000">
                <a:solidFill>
                  <a:srgbClr val="000000"/>
                </a:solidFill>
                <a:latin typeface="Arial" charset="0"/>
              </a:defRPr>
            </a:lvl4pPr>
            <a:lvl5pPr marL="2057400" indent="-228600" eaLnBrk="0" hangingPunct="0">
              <a:defRPr sz="2400" baseline="-25000">
                <a:solidFill>
                  <a:srgbClr val="000000"/>
                </a:solidFill>
                <a:latin typeface="Arial" charset="0"/>
              </a:defRPr>
            </a:lvl5pPr>
            <a:lvl6pPr marL="2514600" indent="-228600" eaLnBrk="0" fontAlgn="base" hangingPunct="0">
              <a:lnSpc>
                <a:spcPct val="90000"/>
              </a:lnSpc>
              <a:spcBef>
                <a:spcPct val="20000"/>
              </a:spcBef>
              <a:spcAft>
                <a:spcPct val="0"/>
              </a:spcAft>
              <a:defRPr sz="2400" baseline="-25000">
                <a:solidFill>
                  <a:srgbClr val="000000"/>
                </a:solidFill>
                <a:latin typeface="Arial" charset="0"/>
              </a:defRPr>
            </a:lvl6pPr>
            <a:lvl7pPr marL="2971800" indent="-228600" eaLnBrk="0" fontAlgn="base" hangingPunct="0">
              <a:lnSpc>
                <a:spcPct val="90000"/>
              </a:lnSpc>
              <a:spcBef>
                <a:spcPct val="20000"/>
              </a:spcBef>
              <a:spcAft>
                <a:spcPct val="0"/>
              </a:spcAft>
              <a:defRPr sz="2400" baseline="-25000">
                <a:solidFill>
                  <a:srgbClr val="000000"/>
                </a:solidFill>
                <a:latin typeface="Arial" charset="0"/>
              </a:defRPr>
            </a:lvl7pPr>
            <a:lvl8pPr marL="3429000" indent="-228600" eaLnBrk="0" fontAlgn="base" hangingPunct="0">
              <a:lnSpc>
                <a:spcPct val="90000"/>
              </a:lnSpc>
              <a:spcBef>
                <a:spcPct val="20000"/>
              </a:spcBef>
              <a:spcAft>
                <a:spcPct val="0"/>
              </a:spcAft>
              <a:defRPr sz="2400" baseline="-25000">
                <a:solidFill>
                  <a:srgbClr val="000000"/>
                </a:solidFill>
                <a:latin typeface="Arial" charset="0"/>
              </a:defRPr>
            </a:lvl8pPr>
            <a:lvl9pPr marL="3886200" indent="-228600" eaLnBrk="0" fontAlgn="base" hangingPunct="0">
              <a:lnSpc>
                <a:spcPct val="90000"/>
              </a:lnSpc>
              <a:spcBef>
                <a:spcPct val="20000"/>
              </a:spcBef>
              <a:spcAft>
                <a:spcPct val="0"/>
              </a:spcAft>
              <a:defRPr sz="2400" baseline="-25000">
                <a:solidFill>
                  <a:srgbClr val="000000"/>
                </a:solidFill>
                <a:latin typeface="Arial" charset="0"/>
              </a:defRPr>
            </a:lvl9pPr>
          </a:lstStyle>
          <a:p>
            <a:pPr algn="ctr">
              <a:lnSpc>
                <a:spcPts val="2800"/>
              </a:lnSpc>
              <a:spcBef>
                <a:spcPct val="0"/>
              </a:spcBef>
              <a:defRPr/>
            </a:pPr>
            <a:r>
              <a:rPr lang="en-US" sz="2800" b="1" baseline="0" dirty="0">
                <a:solidFill>
                  <a:srgbClr val="563D82"/>
                </a:solidFill>
                <a:effectLst/>
                <a:latin typeface="+mj-lt"/>
                <a:cs typeface="Times New Roman" pitchFamily="18" charset="0"/>
              </a:rPr>
              <a:t>PLEASE DON’T FORGET </a:t>
            </a:r>
          </a:p>
          <a:p>
            <a:pPr algn="ctr">
              <a:lnSpc>
                <a:spcPts val="2800"/>
              </a:lnSpc>
              <a:spcBef>
                <a:spcPct val="0"/>
              </a:spcBef>
              <a:defRPr/>
            </a:pPr>
            <a:r>
              <a:rPr lang="en-US" sz="2800" b="1" baseline="0" dirty="0">
                <a:solidFill>
                  <a:srgbClr val="563D82"/>
                </a:solidFill>
                <a:effectLst/>
                <a:latin typeface="+mj-lt"/>
                <a:cs typeface="Times New Roman" pitchFamily="18" charset="0"/>
              </a:rPr>
              <a:t>TO ENROLL</a:t>
            </a:r>
          </a:p>
          <a:p>
            <a:pPr algn="ctr">
              <a:lnSpc>
                <a:spcPts val="1500"/>
              </a:lnSpc>
              <a:spcBef>
                <a:spcPct val="0"/>
              </a:spcBef>
              <a:defRPr/>
            </a:pPr>
            <a:endParaRPr lang="en-US" sz="2000" baseline="0" dirty="0">
              <a:solidFill>
                <a:srgbClr val="AEDCEC"/>
              </a:solidFill>
              <a:effectLst/>
              <a:latin typeface="Arial" pitchFamily="34" charset="0"/>
              <a:cs typeface="Arial" pitchFamily="34" charset="0"/>
            </a:endParaRPr>
          </a:p>
          <a:p>
            <a:pPr algn="ctr">
              <a:lnSpc>
                <a:spcPct val="100000"/>
              </a:lnSpc>
              <a:spcBef>
                <a:spcPct val="0"/>
              </a:spcBef>
              <a:defRPr/>
            </a:pPr>
            <a:r>
              <a:rPr lang="en-US" sz="2800" baseline="0" dirty="0">
                <a:solidFill>
                  <a:srgbClr val="43B02A"/>
                </a:solidFill>
                <a:effectLst/>
                <a:latin typeface="+mj-lt"/>
                <a:cs typeface="Arial" pitchFamily="34" charset="0"/>
              </a:rPr>
              <a:t>Open Enrollment is</a:t>
            </a:r>
          </a:p>
          <a:p>
            <a:pPr algn="ctr">
              <a:lnSpc>
                <a:spcPct val="100000"/>
              </a:lnSpc>
              <a:spcBef>
                <a:spcPct val="0"/>
              </a:spcBef>
              <a:defRPr/>
            </a:pPr>
            <a:r>
              <a:rPr lang="en-US" sz="2800" b="1" baseline="0" dirty="0">
                <a:solidFill>
                  <a:srgbClr val="43B02A"/>
                </a:solidFill>
                <a:highlight>
                  <a:srgbClr val="FFFF00"/>
                </a:highlight>
                <a:latin typeface="+mj-lt"/>
                <a:cs typeface="Arial" pitchFamily="34" charset="0"/>
              </a:rPr>
              <a:t>00/00/0000 – 00/00/0000</a:t>
            </a:r>
            <a:endParaRPr lang="en-US" sz="2800" b="1" baseline="0" dirty="0">
              <a:solidFill>
                <a:srgbClr val="43B02A"/>
              </a:solidFill>
              <a:effectLst/>
              <a:highlight>
                <a:srgbClr val="FFFF00"/>
              </a:highlight>
              <a:latin typeface="+mj-lt"/>
              <a:cs typeface="Arial" pitchFamily="34" charset="0"/>
            </a:endParaRPr>
          </a:p>
        </p:txBody>
      </p:sp>
    </p:spTree>
    <p:extLst>
      <p:ext uri="{BB962C8B-B14F-4D97-AF65-F5344CB8AC3E}">
        <p14:creationId xmlns:p14="http://schemas.microsoft.com/office/powerpoint/2010/main" val="171245116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727378" y="1905000"/>
            <a:ext cx="6816422" cy="4494179"/>
          </a:xfrm>
        </p:spPr>
        <p:txBody>
          <a:bodyPr wrap="square">
            <a:spAutoFit/>
          </a:bodyPr>
          <a:lstStyle/>
          <a:p>
            <a:pPr marL="274320" indent="-274320" defTabSz="365760">
              <a:lnSpc>
                <a:spcPts val="2200"/>
              </a:lnSpc>
              <a:spcBef>
                <a:spcPts val="800"/>
              </a:spcBef>
              <a:buNone/>
              <a:tabLst>
                <a:tab pos="365760" algn="l"/>
              </a:tabLst>
            </a:pPr>
            <a:r>
              <a:rPr lang="en-US" sz="2800" b="1" dirty="0">
                <a:solidFill>
                  <a:srgbClr val="43B02A"/>
                </a:solidFill>
                <a:latin typeface="+mj-lt"/>
              </a:rPr>
              <a:t>EXPERIENCE</a:t>
            </a:r>
          </a:p>
          <a:p>
            <a:pPr marL="274320" indent="-274320" defTabSz="365760">
              <a:lnSpc>
                <a:spcPts val="2200"/>
              </a:lnSpc>
              <a:spcBef>
                <a:spcPts val="800"/>
              </a:spcBef>
              <a:tabLst>
                <a:tab pos="365760" algn="l"/>
              </a:tabLst>
            </a:pPr>
            <a:r>
              <a:rPr lang="en-US" sz="1800" dirty="0">
                <a:solidFill>
                  <a:schemeClr val="tx1">
                    <a:lumMod val="85000"/>
                    <a:lumOff val="15000"/>
                  </a:schemeClr>
                </a:solidFill>
                <a:latin typeface="+mj-lt"/>
              </a:rPr>
              <a:t>50+ years of experience providing dental benefits to Arizonans</a:t>
            </a:r>
          </a:p>
          <a:p>
            <a:pPr marL="0" indent="0" defTabSz="365760">
              <a:lnSpc>
                <a:spcPts val="800"/>
              </a:lnSpc>
              <a:spcBef>
                <a:spcPts val="400"/>
              </a:spcBef>
              <a:buNone/>
              <a:tabLst>
                <a:tab pos="365760" algn="l"/>
              </a:tabLst>
            </a:pPr>
            <a:endParaRPr lang="en-US" sz="1600" dirty="0">
              <a:solidFill>
                <a:schemeClr val="tx1">
                  <a:lumMod val="75000"/>
                  <a:lumOff val="25000"/>
                </a:schemeClr>
              </a:solidFill>
            </a:endParaRPr>
          </a:p>
          <a:p>
            <a:pPr marL="274320" indent="-274320" defTabSz="365760">
              <a:lnSpc>
                <a:spcPts val="2200"/>
              </a:lnSpc>
              <a:spcBef>
                <a:spcPts val="400"/>
              </a:spcBef>
              <a:buNone/>
              <a:tabLst>
                <a:tab pos="365760" algn="l"/>
              </a:tabLst>
            </a:pPr>
            <a:r>
              <a:rPr lang="en-US" sz="2800" b="1" dirty="0">
                <a:solidFill>
                  <a:srgbClr val="43B02A"/>
                </a:solidFill>
                <a:latin typeface="+mj-lt"/>
              </a:rPr>
              <a:t>ACCESS TO DENTISTS</a:t>
            </a:r>
          </a:p>
          <a:p>
            <a:pPr marL="274320" indent="-274320" defTabSz="365760">
              <a:lnSpc>
                <a:spcPts val="2200"/>
              </a:lnSpc>
              <a:spcBef>
                <a:spcPts val="400"/>
              </a:spcBef>
              <a:tabLst>
                <a:tab pos="365760" algn="l"/>
              </a:tabLst>
            </a:pPr>
            <a:r>
              <a:rPr lang="en-US" sz="1800" dirty="0">
                <a:solidFill>
                  <a:schemeClr val="tx1">
                    <a:lumMod val="85000"/>
                    <a:lumOff val="15000"/>
                  </a:schemeClr>
                </a:solidFill>
                <a:latin typeface="+mj-lt"/>
              </a:rPr>
              <a:t>More than 4,300 unique dentists in Arizona</a:t>
            </a:r>
            <a:r>
              <a:rPr lang="en-US" sz="1800" baseline="30000" dirty="0">
                <a:solidFill>
                  <a:schemeClr val="tx1">
                    <a:lumMod val="85000"/>
                    <a:lumOff val="15000"/>
                  </a:schemeClr>
                </a:solidFill>
                <a:latin typeface="+mj-lt"/>
              </a:rPr>
              <a:t>1</a:t>
            </a:r>
          </a:p>
          <a:p>
            <a:pPr marL="274320" indent="-274320" defTabSz="365760">
              <a:lnSpc>
                <a:spcPts val="2200"/>
              </a:lnSpc>
              <a:spcBef>
                <a:spcPts val="400"/>
              </a:spcBef>
              <a:tabLst>
                <a:tab pos="365760" algn="l"/>
              </a:tabLst>
            </a:pPr>
            <a:r>
              <a:rPr lang="en-US" sz="1800" dirty="0">
                <a:solidFill>
                  <a:schemeClr val="tx1">
                    <a:lumMod val="85000"/>
                    <a:lumOff val="15000"/>
                  </a:schemeClr>
                </a:solidFill>
                <a:latin typeface="+mj-lt"/>
              </a:rPr>
              <a:t>153,427 unique dentists at more than 467,500 locations nationally</a:t>
            </a:r>
            <a:r>
              <a:rPr lang="en-US" sz="1800" baseline="30000" dirty="0">
                <a:solidFill>
                  <a:schemeClr val="tx1">
                    <a:lumMod val="85000"/>
                    <a:lumOff val="15000"/>
                  </a:schemeClr>
                </a:solidFill>
                <a:latin typeface="+mj-lt"/>
              </a:rPr>
              <a:t>2</a:t>
            </a:r>
          </a:p>
          <a:p>
            <a:pPr marL="0" indent="0" defTabSz="365760">
              <a:lnSpc>
                <a:spcPts val="800"/>
              </a:lnSpc>
              <a:spcBef>
                <a:spcPts val="400"/>
              </a:spcBef>
              <a:buNone/>
              <a:tabLst>
                <a:tab pos="365760" algn="l"/>
              </a:tabLst>
            </a:pPr>
            <a:endParaRPr lang="en-US" sz="1600" dirty="0">
              <a:solidFill>
                <a:schemeClr val="tx1">
                  <a:lumMod val="75000"/>
                  <a:lumOff val="25000"/>
                </a:schemeClr>
              </a:solidFill>
            </a:endParaRPr>
          </a:p>
          <a:p>
            <a:pPr marL="274320" indent="-274320" defTabSz="365760">
              <a:lnSpc>
                <a:spcPts val="2200"/>
              </a:lnSpc>
              <a:spcBef>
                <a:spcPts val="400"/>
              </a:spcBef>
              <a:buNone/>
              <a:tabLst>
                <a:tab pos="365760" algn="l"/>
              </a:tabLst>
            </a:pPr>
            <a:r>
              <a:rPr lang="en-US" sz="2800" b="1" dirty="0">
                <a:solidFill>
                  <a:srgbClr val="43B02A"/>
                </a:solidFill>
                <a:latin typeface="+mj-lt"/>
              </a:rPr>
              <a:t>SPECIALIZED EXPERTISE</a:t>
            </a:r>
          </a:p>
          <a:p>
            <a:pPr marL="274320" indent="-274320" defTabSz="365760">
              <a:lnSpc>
                <a:spcPts val="2200"/>
              </a:lnSpc>
              <a:spcBef>
                <a:spcPts val="400"/>
              </a:spcBef>
              <a:tabLst>
                <a:tab pos="365760" algn="l"/>
              </a:tabLst>
            </a:pPr>
            <a:r>
              <a:rPr lang="en-US" sz="1800" dirty="0">
                <a:solidFill>
                  <a:schemeClr val="tx1">
                    <a:lumMod val="85000"/>
                    <a:lumOff val="15000"/>
                  </a:schemeClr>
                </a:solidFill>
                <a:latin typeface="+mj-lt"/>
              </a:rPr>
              <a:t>We focus on dental and vision reflecting our commitment to healthier lives for everyone.</a:t>
            </a:r>
          </a:p>
          <a:p>
            <a:pPr marL="0" indent="0" defTabSz="365760">
              <a:lnSpc>
                <a:spcPts val="800"/>
              </a:lnSpc>
              <a:spcBef>
                <a:spcPts val="400"/>
              </a:spcBef>
              <a:buNone/>
              <a:tabLst>
                <a:tab pos="365760" algn="l"/>
              </a:tabLst>
            </a:pPr>
            <a:endParaRPr lang="en-US" sz="1600" dirty="0">
              <a:solidFill>
                <a:schemeClr val="tx1">
                  <a:lumMod val="75000"/>
                  <a:lumOff val="25000"/>
                </a:schemeClr>
              </a:solidFill>
            </a:endParaRPr>
          </a:p>
          <a:p>
            <a:pPr marL="274320" indent="-274320" defTabSz="365760">
              <a:lnSpc>
                <a:spcPts val="2200"/>
              </a:lnSpc>
              <a:spcBef>
                <a:spcPts val="400"/>
              </a:spcBef>
              <a:buNone/>
              <a:tabLst>
                <a:tab pos="365760" algn="l"/>
              </a:tabLst>
            </a:pPr>
            <a:r>
              <a:rPr lang="en-US" sz="2800" b="1" dirty="0">
                <a:solidFill>
                  <a:srgbClr val="43B02A"/>
                </a:solidFill>
                <a:latin typeface="+mj-lt"/>
              </a:rPr>
              <a:t>SERVICE</a:t>
            </a:r>
          </a:p>
          <a:p>
            <a:pPr defTabSz="365760">
              <a:lnSpc>
                <a:spcPts val="2200"/>
              </a:lnSpc>
              <a:spcBef>
                <a:spcPts val="400"/>
              </a:spcBef>
              <a:tabLst>
                <a:tab pos="365760" algn="l"/>
              </a:tabLst>
            </a:pPr>
            <a:r>
              <a:rPr lang="en-US" sz="1800" dirty="0">
                <a:solidFill>
                  <a:schemeClr val="tx1">
                    <a:lumMod val="85000"/>
                    <a:lumOff val="15000"/>
                  </a:schemeClr>
                </a:solidFill>
                <a:latin typeface="+mj-lt"/>
              </a:rPr>
              <a:t>Local customer service representatives</a:t>
            </a:r>
          </a:p>
          <a:p>
            <a:pPr defTabSz="365760">
              <a:lnSpc>
                <a:spcPts val="2200"/>
              </a:lnSpc>
              <a:spcBef>
                <a:spcPts val="400"/>
              </a:spcBef>
              <a:tabLst>
                <a:tab pos="365760" algn="l"/>
              </a:tabLst>
            </a:pPr>
            <a:r>
              <a:rPr lang="en-US" sz="1800" dirty="0">
                <a:solidFill>
                  <a:schemeClr val="tx1">
                    <a:lumMod val="85000"/>
                    <a:lumOff val="15000"/>
                  </a:schemeClr>
                </a:solidFill>
                <a:latin typeface="+mj-lt"/>
              </a:rPr>
              <a:t>More than 95% of inquiries are resolved on the first call</a:t>
            </a:r>
            <a:r>
              <a:rPr lang="en-US" sz="1800" baseline="30000" dirty="0">
                <a:solidFill>
                  <a:schemeClr val="tx1">
                    <a:lumMod val="85000"/>
                    <a:lumOff val="15000"/>
                  </a:schemeClr>
                </a:solidFill>
                <a:latin typeface="+mj-lt"/>
              </a:rPr>
              <a:t>3</a:t>
            </a:r>
          </a:p>
          <a:p>
            <a:pPr marL="11430" indent="-285750" defTabSz="365760">
              <a:lnSpc>
                <a:spcPts val="2200"/>
              </a:lnSpc>
              <a:spcBef>
                <a:spcPts val="400"/>
              </a:spcBef>
              <a:tabLst>
                <a:tab pos="365760" algn="l"/>
              </a:tabLst>
            </a:pPr>
            <a:endParaRPr lang="en-US" sz="1800" dirty="0">
              <a:solidFill>
                <a:schemeClr val="tx1">
                  <a:lumMod val="75000"/>
                  <a:lumOff val="25000"/>
                </a:schemeClr>
              </a:solidFill>
              <a:latin typeface="+mj-lt"/>
            </a:endParaRPr>
          </a:p>
        </p:txBody>
      </p:sp>
      <p:sp>
        <p:nvSpPr>
          <p:cNvPr id="4" name="Rectangle 2"/>
          <p:cNvSpPr txBox="1">
            <a:spLocks noChangeArrowheads="1"/>
          </p:cNvSpPr>
          <p:nvPr/>
        </p:nvSpPr>
        <p:spPr>
          <a:xfrm>
            <a:off x="712788" y="318008"/>
            <a:ext cx="2971800" cy="829073"/>
          </a:xfrm>
          <a:prstGeom prst="rect">
            <a:avLst/>
          </a:prstGeom>
        </p:spPr>
        <p:txBody>
          <a:bodyPr vert="horz" lIns="91440" tIns="45720" rIns="91440" bIns="45720" rtlCol="0" anchor="t" anchorCtr="0">
            <a:sp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lnSpc>
                <a:spcPts val="2800"/>
              </a:lnSpc>
            </a:pPr>
            <a:r>
              <a:rPr lang="en-US" altLang="en-US" sz="3200" b="1" dirty="0">
                <a:solidFill>
                  <a:srgbClr val="563D82"/>
                </a:solidFill>
                <a:cs typeface="Arial" charset="0"/>
              </a:rPr>
              <a:t>WHY CHOOSE</a:t>
            </a:r>
            <a:br>
              <a:rPr lang="en-US" altLang="en-US" sz="3200" b="1" dirty="0">
                <a:solidFill>
                  <a:srgbClr val="17497B"/>
                </a:solidFill>
                <a:cs typeface="Arial" charset="0"/>
              </a:rPr>
            </a:br>
            <a:r>
              <a:rPr lang="en-US" altLang="en-US" sz="3200" b="1" dirty="0">
                <a:solidFill>
                  <a:srgbClr val="43B02A"/>
                </a:solidFill>
                <a:cs typeface="Arial" charset="0"/>
              </a:rPr>
              <a:t>DELTA DENTAL?</a:t>
            </a:r>
          </a:p>
        </p:txBody>
      </p:sp>
      <p:sp>
        <p:nvSpPr>
          <p:cNvPr id="5" name="TextBox 4">
            <a:extLst>
              <a:ext uri="{FF2B5EF4-FFF2-40B4-BE49-F238E27FC236}">
                <a16:creationId xmlns:a16="http://schemas.microsoft.com/office/drawing/2014/main" id="{C190AD0A-EFEE-4879-B4D8-24AFE1B2E34C}"/>
              </a:ext>
            </a:extLst>
          </p:cNvPr>
          <p:cNvSpPr txBox="1"/>
          <p:nvPr/>
        </p:nvSpPr>
        <p:spPr>
          <a:xfrm>
            <a:off x="727378" y="6172200"/>
            <a:ext cx="8416622" cy="553998"/>
          </a:xfrm>
          <a:prstGeom prst="rect">
            <a:avLst/>
          </a:prstGeom>
          <a:noFill/>
        </p:spPr>
        <p:txBody>
          <a:bodyPr wrap="square" rtlCol="0">
            <a:spAutoFit/>
          </a:bodyPr>
          <a:lstStyle/>
          <a:p>
            <a:r>
              <a:rPr lang="en-US" sz="1000" baseline="30000" dirty="0">
                <a:solidFill>
                  <a:schemeClr val="tx1">
                    <a:lumMod val="85000"/>
                    <a:lumOff val="15000"/>
                  </a:schemeClr>
                </a:solidFill>
                <a:cs typeface="Arial" pitchFamily="34" charset="0"/>
              </a:rPr>
              <a:t>1</a:t>
            </a:r>
            <a:r>
              <a:rPr lang="en-US" sz="1000" dirty="0">
                <a:solidFill>
                  <a:schemeClr val="tx1">
                    <a:lumMod val="85000"/>
                    <a:lumOff val="15000"/>
                  </a:schemeClr>
                </a:solidFill>
                <a:cs typeface="Arial" pitchFamily="34" charset="0"/>
              </a:rPr>
              <a:t>Delta Dental National Provider File, June 2024.</a:t>
            </a:r>
          </a:p>
          <a:p>
            <a:r>
              <a:rPr lang="en-US" sz="1000" baseline="30000" dirty="0">
                <a:solidFill>
                  <a:schemeClr val="tx1">
                    <a:lumMod val="85000"/>
                    <a:lumOff val="15000"/>
                  </a:schemeClr>
                </a:solidFill>
                <a:latin typeface="+mj-lt"/>
                <a:cs typeface="Arial" pitchFamily="34" charset="0"/>
              </a:rPr>
              <a:t>2</a:t>
            </a:r>
            <a:r>
              <a:rPr lang="en-US" sz="1000" dirty="0">
                <a:solidFill>
                  <a:schemeClr val="tx1">
                    <a:lumMod val="85000"/>
                    <a:lumOff val="15000"/>
                  </a:schemeClr>
                </a:solidFill>
                <a:latin typeface="+mj-lt"/>
                <a:cs typeface="Arial" pitchFamily="34" charset="0"/>
              </a:rPr>
              <a:t>Delta Dental Plan Association, July 2024.</a:t>
            </a:r>
          </a:p>
          <a:p>
            <a:r>
              <a:rPr lang="en-US" sz="1000" baseline="30000" dirty="0">
                <a:solidFill>
                  <a:schemeClr val="tx1">
                    <a:lumMod val="85000"/>
                    <a:lumOff val="15000"/>
                  </a:schemeClr>
                </a:solidFill>
                <a:latin typeface="+mj-lt"/>
                <a:cs typeface="Arial" pitchFamily="34" charset="0"/>
              </a:rPr>
              <a:t>2</a:t>
            </a:r>
            <a:r>
              <a:rPr lang="en-US" sz="1000" dirty="0">
                <a:solidFill>
                  <a:schemeClr val="tx1">
                    <a:lumMod val="85000"/>
                    <a:lumOff val="15000"/>
                  </a:schemeClr>
                </a:solidFill>
                <a:latin typeface="+mj-lt"/>
                <a:cs typeface="Arial" pitchFamily="34" charset="0"/>
              </a:rPr>
              <a:t>Delta Dental of Arizona internal data, December 2023.</a:t>
            </a:r>
          </a:p>
        </p:txBody>
      </p:sp>
    </p:spTree>
    <p:extLst>
      <p:ext uri="{BB962C8B-B14F-4D97-AF65-F5344CB8AC3E}">
        <p14:creationId xmlns:p14="http://schemas.microsoft.com/office/powerpoint/2010/main" val="347239440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txBox="1">
            <a:spLocks noChangeArrowheads="1"/>
          </p:cNvSpPr>
          <p:nvPr/>
        </p:nvSpPr>
        <p:spPr>
          <a:xfrm>
            <a:off x="712788" y="318008"/>
            <a:ext cx="4926012" cy="1188146"/>
          </a:xfrm>
          <a:prstGeom prst="rect">
            <a:avLst/>
          </a:prstGeom>
        </p:spPr>
        <p:txBody>
          <a:bodyPr vert="horz" wrap="square" lIns="91440" tIns="45720" rIns="91440" bIns="45720" rtlCol="0" anchor="t" anchorCtr="0">
            <a:sp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lnSpc>
                <a:spcPts val="2800"/>
              </a:lnSpc>
            </a:pPr>
            <a:r>
              <a:rPr lang="en-US" altLang="en-US" sz="3200" b="1" dirty="0">
                <a:solidFill>
                  <a:srgbClr val="563D82"/>
                </a:solidFill>
                <a:cs typeface="Arial" charset="0"/>
              </a:rPr>
              <a:t>2024 </a:t>
            </a:r>
            <a:br>
              <a:rPr lang="en-US" altLang="en-US" sz="3200" b="1" dirty="0">
                <a:solidFill>
                  <a:srgbClr val="563D82"/>
                </a:solidFill>
                <a:cs typeface="Arial" charset="0"/>
              </a:rPr>
            </a:br>
            <a:r>
              <a:rPr lang="en-US" altLang="en-US" sz="3200" b="1" dirty="0">
                <a:solidFill>
                  <a:srgbClr val="43B02A"/>
                </a:solidFill>
                <a:cs typeface="Arial" charset="0"/>
              </a:rPr>
              <a:t>BENEFITS </a:t>
            </a:r>
            <a:br>
              <a:rPr lang="en-US" altLang="en-US" sz="3200" b="1" dirty="0">
                <a:solidFill>
                  <a:srgbClr val="43B02A"/>
                </a:solidFill>
                <a:cs typeface="Arial" charset="0"/>
              </a:rPr>
            </a:br>
            <a:r>
              <a:rPr lang="en-US" altLang="en-US" sz="3200" b="1" dirty="0">
                <a:solidFill>
                  <a:srgbClr val="43B02A"/>
                </a:solidFill>
                <a:cs typeface="Arial" charset="0"/>
              </a:rPr>
              <a:t>OVERVIEW </a:t>
            </a:r>
          </a:p>
        </p:txBody>
      </p:sp>
      <p:graphicFrame>
        <p:nvGraphicFramePr>
          <p:cNvPr id="5" name="Group 45">
            <a:extLst>
              <a:ext uri="{FF2B5EF4-FFF2-40B4-BE49-F238E27FC236}">
                <a16:creationId xmlns:a16="http://schemas.microsoft.com/office/drawing/2014/main" id="{90A3B4DF-DF7C-4404-ABE4-E828142D1CCC}"/>
              </a:ext>
            </a:extLst>
          </p:cNvPr>
          <p:cNvGraphicFramePr>
            <a:graphicFrameLocks noGrp="1"/>
          </p:cNvGraphicFramePr>
          <p:nvPr>
            <p:extLst>
              <p:ext uri="{D42A27DB-BD31-4B8C-83A1-F6EECF244321}">
                <p14:modId xmlns:p14="http://schemas.microsoft.com/office/powerpoint/2010/main" val="4134811611"/>
              </p:ext>
            </p:extLst>
          </p:nvPr>
        </p:nvGraphicFramePr>
        <p:xfrm>
          <a:off x="712788" y="1785587"/>
          <a:ext cx="7924800" cy="4122420"/>
        </p:xfrm>
        <a:graphic>
          <a:graphicData uri="http://schemas.openxmlformats.org/drawingml/2006/table">
            <a:tbl>
              <a:tblPr/>
              <a:tblGrid>
                <a:gridCol w="2436678">
                  <a:extLst>
                    <a:ext uri="{9D8B030D-6E8A-4147-A177-3AD203B41FA5}">
                      <a16:colId xmlns:a16="http://schemas.microsoft.com/office/drawing/2014/main" val="67220493"/>
                    </a:ext>
                  </a:extLst>
                </a:gridCol>
                <a:gridCol w="1830522">
                  <a:extLst>
                    <a:ext uri="{9D8B030D-6E8A-4147-A177-3AD203B41FA5}">
                      <a16:colId xmlns:a16="http://schemas.microsoft.com/office/drawing/2014/main" val="20002"/>
                    </a:ext>
                  </a:extLst>
                </a:gridCol>
                <a:gridCol w="1828800">
                  <a:extLst>
                    <a:ext uri="{9D8B030D-6E8A-4147-A177-3AD203B41FA5}">
                      <a16:colId xmlns:a16="http://schemas.microsoft.com/office/drawing/2014/main" val="20003"/>
                    </a:ext>
                  </a:extLst>
                </a:gridCol>
                <a:gridCol w="1828800">
                  <a:extLst>
                    <a:ext uri="{9D8B030D-6E8A-4147-A177-3AD203B41FA5}">
                      <a16:colId xmlns:a16="http://schemas.microsoft.com/office/drawing/2014/main" val="834936736"/>
                    </a:ext>
                  </a:extLst>
                </a:gridCol>
              </a:tblGrid>
              <a:tr h="38100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400" b="1" i="0" u="none" strike="noStrike" kern="1200" cap="none" normalizeH="0" baseline="0" dirty="0">
                        <a:ln>
                          <a:noFill/>
                        </a:ln>
                        <a:solidFill>
                          <a:schemeClr val="bg1"/>
                        </a:solidFill>
                        <a:effectLst/>
                        <a:latin typeface="+mn-lt"/>
                        <a:ea typeface="MS PGothic" charset="0"/>
                        <a:cs typeface="Arial" charset="0"/>
                      </a:endParaRPr>
                    </a:p>
                  </a:txBody>
                  <a:tcPr marL="68580" marR="68580" marT="34290" marB="34290" anchor="ctr" horzOverflow="overflow">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solidFill>
                      <a:srgbClr val="43B02A"/>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chemeClr val="bg1"/>
                          </a:solidFill>
                          <a:effectLst/>
                          <a:latin typeface="+mn-lt"/>
                          <a:ea typeface="MS PGothic" charset="0"/>
                          <a:cs typeface="Arial" charset="0"/>
                        </a:rPr>
                        <a:t>Delta Dental </a:t>
                      </a:r>
                      <a:br>
                        <a:rPr kumimoji="0" lang="en-US" sz="1400" b="1" i="0" u="none" strike="noStrike" cap="none" normalizeH="0" baseline="0" dirty="0">
                          <a:ln>
                            <a:noFill/>
                          </a:ln>
                          <a:solidFill>
                            <a:schemeClr val="bg1"/>
                          </a:solidFill>
                          <a:effectLst/>
                          <a:latin typeface="+mn-lt"/>
                          <a:ea typeface="MS PGothic" charset="0"/>
                          <a:cs typeface="Arial" charset="0"/>
                        </a:rPr>
                      </a:br>
                      <a:r>
                        <a:rPr kumimoji="0" lang="en-US" sz="1400" b="1" i="0" u="none" strike="noStrike" cap="none" normalizeH="0" baseline="0" dirty="0">
                          <a:ln>
                            <a:noFill/>
                          </a:ln>
                          <a:solidFill>
                            <a:schemeClr val="bg1"/>
                          </a:solidFill>
                          <a:effectLst/>
                          <a:latin typeface="+mn-lt"/>
                          <a:ea typeface="MS PGothic" charset="0"/>
                          <a:cs typeface="Arial" charset="0"/>
                        </a:rPr>
                        <a:t>PPO</a:t>
                      </a:r>
                      <a:r>
                        <a:rPr kumimoji="0" lang="en-US" sz="1400" b="1" i="0" u="none" strike="noStrike" cap="none" normalizeH="0" baseline="30000" dirty="0">
                          <a:ln>
                            <a:noFill/>
                          </a:ln>
                          <a:solidFill>
                            <a:schemeClr val="bg1"/>
                          </a:solidFill>
                          <a:effectLst/>
                          <a:latin typeface="+mn-lt"/>
                          <a:ea typeface="MS PGothic" charset="0"/>
                          <a:cs typeface="Arial" charset="0"/>
                        </a:rPr>
                        <a:t>TM</a:t>
                      </a:r>
                      <a:r>
                        <a:rPr kumimoji="0" lang="en-US" sz="1400" b="1" i="0" u="none" strike="noStrike" cap="none" normalizeH="0" baseline="0" dirty="0">
                          <a:ln>
                            <a:noFill/>
                          </a:ln>
                          <a:solidFill>
                            <a:schemeClr val="bg1"/>
                          </a:solidFill>
                          <a:effectLst/>
                          <a:latin typeface="+mn-lt"/>
                          <a:ea typeface="MS PGothic" charset="0"/>
                          <a:cs typeface="Arial" charset="0"/>
                        </a:rPr>
                        <a:t> Dentist</a:t>
                      </a:r>
                    </a:p>
                  </a:txBody>
                  <a:tcPr marL="68580" marR="68580" marT="34290" marB="34290" anchor="ctr" horzOverflow="overflow">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solidFill>
                      <a:srgbClr val="43B02A"/>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1400" b="1" i="0" u="none" strike="noStrike" cap="none" normalizeH="0" baseline="0" dirty="0">
                          <a:ln>
                            <a:noFill/>
                          </a:ln>
                          <a:solidFill>
                            <a:schemeClr val="bg1"/>
                          </a:solidFill>
                          <a:effectLst/>
                          <a:latin typeface="+mn-lt"/>
                          <a:ea typeface="MS PGothic" charset="0"/>
                          <a:cs typeface="Arial" charset="0"/>
                        </a:rPr>
                        <a:t>Delta Dental </a:t>
                      </a:r>
                      <a:br>
                        <a:rPr kumimoji="0" lang="en-US" sz="1400" b="1" i="0" u="none" strike="noStrike" cap="none" normalizeH="0" baseline="0" dirty="0">
                          <a:ln>
                            <a:noFill/>
                          </a:ln>
                          <a:solidFill>
                            <a:schemeClr val="bg1"/>
                          </a:solidFill>
                          <a:effectLst/>
                          <a:latin typeface="+mn-lt"/>
                          <a:ea typeface="MS PGothic" charset="0"/>
                          <a:cs typeface="Arial" charset="0"/>
                        </a:rPr>
                      </a:br>
                      <a:r>
                        <a:rPr kumimoji="0" lang="en-US" sz="1400" b="1" i="0" u="none" strike="noStrike" cap="none" normalizeH="0" baseline="0" dirty="0">
                          <a:ln>
                            <a:noFill/>
                          </a:ln>
                          <a:solidFill>
                            <a:schemeClr val="bg1"/>
                          </a:solidFill>
                          <a:effectLst/>
                          <a:latin typeface="+mn-lt"/>
                          <a:ea typeface="MS PGothic" charset="0"/>
                          <a:cs typeface="Arial" charset="0"/>
                        </a:rPr>
                        <a:t>Premier® Dentist</a:t>
                      </a:r>
                      <a:r>
                        <a:rPr kumimoji="0" lang="en-US" sz="1400" b="1" i="0" u="none" strike="noStrike" cap="none" normalizeH="0" baseline="30000" dirty="0">
                          <a:ln>
                            <a:noFill/>
                          </a:ln>
                          <a:solidFill>
                            <a:schemeClr val="bg1"/>
                          </a:solidFill>
                          <a:effectLst/>
                          <a:latin typeface="+mn-lt"/>
                          <a:ea typeface="MS PGothic" charset="0"/>
                          <a:cs typeface="Arial" charset="0"/>
                        </a:rPr>
                        <a:t>1</a:t>
                      </a:r>
                      <a:endParaRPr kumimoji="0" lang="en-US" sz="1400" b="1" i="0" u="none" strike="noStrike" cap="none" normalizeH="0" baseline="0" dirty="0">
                        <a:ln>
                          <a:noFill/>
                        </a:ln>
                        <a:solidFill>
                          <a:schemeClr val="bg1"/>
                        </a:solidFill>
                        <a:effectLst/>
                        <a:latin typeface="+mn-lt"/>
                        <a:ea typeface="MS PGothic" charset="0"/>
                        <a:cs typeface="Arial" charset="0"/>
                      </a:endParaRPr>
                    </a:p>
                  </a:txBody>
                  <a:tcPr marL="68580" marR="68580" marT="34290" marB="34290" anchor="ctr" horzOverflow="overflow">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solidFill>
                      <a:srgbClr val="43B02A"/>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400" b="1" i="0" u="none" strike="noStrike" cap="none" normalizeH="0" baseline="0" dirty="0">
                          <a:ln>
                            <a:noFill/>
                          </a:ln>
                          <a:solidFill>
                            <a:schemeClr val="bg1"/>
                          </a:solidFill>
                          <a:effectLst/>
                          <a:latin typeface="+mn-lt"/>
                          <a:ea typeface="MS PGothic" charset="0"/>
                          <a:cs typeface="Arial" charset="0"/>
                        </a:rPr>
                        <a:t>Out-of-Network </a:t>
                      </a:r>
                      <a:br>
                        <a:rPr kumimoji="0" lang="en-US" sz="1400" b="1" i="0" u="none" strike="noStrike" cap="none" normalizeH="0" baseline="0" dirty="0">
                          <a:ln>
                            <a:noFill/>
                          </a:ln>
                          <a:solidFill>
                            <a:schemeClr val="bg1"/>
                          </a:solidFill>
                          <a:effectLst/>
                          <a:latin typeface="+mn-lt"/>
                          <a:ea typeface="MS PGothic" charset="0"/>
                          <a:cs typeface="Arial" charset="0"/>
                        </a:rPr>
                      </a:br>
                      <a:r>
                        <a:rPr kumimoji="0" lang="en-US" sz="1400" b="1" i="0" u="none" strike="noStrike" cap="none" normalizeH="0" baseline="0" dirty="0">
                          <a:ln>
                            <a:noFill/>
                          </a:ln>
                          <a:solidFill>
                            <a:schemeClr val="bg1"/>
                          </a:solidFill>
                          <a:effectLst/>
                          <a:latin typeface="+mn-lt"/>
                          <a:ea typeface="MS PGothic" charset="0"/>
                          <a:cs typeface="Arial" charset="0"/>
                        </a:rPr>
                        <a:t>Dentist</a:t>
                      </a:r>
                      <a:r>
                        <a:rPr kumimoji="0" lang="en-US" sz="1400" b="1" i="0" u="none" strike="noStrike" cap="none" normalizeH="0" baseline="30000" dirty="0">
                          <a:ln>
                            <a:noFill/>
                          </a:ln>
                          <a:solidFill>
                            <a:schemeClr val="bg1"/>
                          </a:solidFill>
                          <a:effectLst/>
                          <a:latin typeface="+mn-lt"/>
                          <a:ea typeface="MS PGothic" charset="0"/>
                          <a:cs typeface="Arial" charset="0"/>
                        </a:rPr>
                        <a:t>1</a:t>
                      </a:r>
                      <a:endParaRPr kumimoji="0" lang="en-US" sz="1400" b="1" i="0" u="none" strike="noStrike" cap="none" normalizeH="0" baseline="0" dirty="0">
                        <a:ln>
                          <a:noFill/>
                        </a:ln>
                        <a:solidFill>
                          <a:schemeClr val="bg1"/>
                        </a:solidFill>
                        <a:effectLst/>
                        <a:latin typeface="+mn-lt"/>
                        <a:ea typeface="MS PGothic" charset="0"/>
                        <a:cs typeface="Arial" charset="0"/>
                      </a:endParaRPr>
                    </a:p>
                  </a:txBody>
                  <a:tcPr marL="68580" marR="68580" marT="34290" marB="34290" anchor="ctr" horzOverflow="overflow">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solidFill>
                      <a:srgbClr val="43B02A"/>
                    </a:solidFill>
                  </a:tcPr>
                </a:tc>
                <a:extLst>
                  <a:ext uri="{0D108BD9-81ED-4DB2-BD59-A6C34878D82A}">
                    <a16:rowId xmlns:a16="http://schemas.microsoft.com/office/drawing/2014/main" val="10000"/>
                  </a:ext>
                </a:extLst>
              </a:tr>
              <a:tr h="381000">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1400" b="1" i="0" u="none" strike="noStrike" kern="1200" cap="none" normalizeH="0" baseline="0" dirty="0">
                          <a:ln>
                            <a:noFill/>
                          </a:ln>
                          <a:solidFill>
                            <a:schemeClr val="tx1">
                              <a:lumMod val="85000"/>
                              <a:lumOff val="15000"/>
                            </a:schemeClr>
                          </a:solidFill>
                          <a:effectLst/>
                          <a:latin typeface="+mn-lt"/>
                          <a:ea typeface="MS PGothic" charset="0"/>
                          <a:cs typeface="Arial" charset="0"/>
                        </a:rPr>
                        <a:t>Individual/Family Deductible</a:t>
                      </a:r>
                    </a:p>
                  </a:txBody>
                  <a:tcPr marL="68580" marR="68580" marT="34290" marB="34290" anchor="ctr" horzOverflow="overflow">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1400" b="0" i="0" u="none" strike="noStrike" kern="1200" cap="none" normalizeH="0" baseline="0" dirty="0">
                          <a:ln>
                            <a:noFill/>
                          </a:ln>
                          <a:solidFill>
                            <a:schemeClr val="tx1">
                              <a:lumMod val="85000"/>
                              <a:lumOff val="15000"/>
                            </a:schemeClr>
                          </a:solidFill>
                          <a:effectLst/>
                          <a:latin typeface="+mn-lt"/>
                          <a:ea typeface="MS PGothic" charset="0"/>
                          <a:cs typeface="Arial" charset="0"/>
                        </a:rPr>
                        <a:t>$XX/$XXX</a:t>
                      </a:r>
                    </a:p>
                  </a:txBody>
                  <a:tcPr marL="68580" marR="68580" marT="34290" marB="34290" anchor="ctr" horzOverflow="overflow">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solidFill>
                      <a:schemeClr val="bg1">
                        <a:lumMod val="95000"/>
                      </a:schemeClr>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1400" b="0" i="0" u="none" strike="noStrike" kern="1200" cap="none" normalizeH="0" baseline="0" dirty="0">
                          <a:ln>
                            <a:noFill/>
                          </a:ln>
                          <a:solidFill>
                            <a:schemeClr val="tx1">
                              <a:lumMod val="85000"/>
                              <a:lumOff val="15000"/>
                            </a:schemeClr>
                          </a:solidFill>
                          <a:effectLst/>
                          <a:latin typeface="+mn-lt"/>
                          <a:ea typeface="MS PGothic" charset="0"/>
                          <a:cs typeface="Arial" charset="0"/>
                        </a:rPr>
                        <a:t>$XX/$XXX</a:t>
                      </a:r>
                    </a:p>
                  </a:txBody>
                  <a:tcPr marL="68580" marR="68580" marT="34290" marB="34290" anchor="ctr" horzOverflow="overflow">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1400" b="0" i="0" u="none" strike="noStrike" kern="1200" cap="none" normalizeH="0" baseline="0" dirty="0">
                          <a:ln>
                            <a:noFill/>
                          </a:ln>
                          <a:solidFill>
                            <a:schemeClr val="tx1">
                              <a:lumMod val="85000"/>
                              <a:lumOff val="15000"/>
                            </a:schemeClr>
                          </a:solidFill>
                          <a:effectLst/>
                          <a:latin typeface="+mn-lt"/>
                          <a:ea typeface="MS PGothic" charset="0"/>
                          <a:cs typeface="Arial" charset="0"/>
                        </a:rPr>
                        <a:t>$XX/$XXX</a:t>
                      </a:r>
                    </a:p>
                  </a:txBody>
                  <a:tcPr marL="68580" marR="68580" marT="34290" marB="34290" anchor="ctr" horzOverflow="overflow">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solidFill>
                      <a:schemeClr val="bg1">
                        <a:lumMod val="95000"/>
                      </a:schemeClr>
                    </a:solidFill>
                  </a:tcPr>
                </a:tc>
                <a:extLst>
                  <a:ext uri="{0D108BD9-81ED-4DB2-BD59-A6C34878D82A}">
                    <a16:rowId xmlns:a16="http://schemas.microsoft.com/office/drawing/2014/main" val="10002"/>
                  </a:ext>
                </a:extLst>
              </a:tr>
              <a:tr h="381000">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1400" b="1" i="0" u="none" strike="noStrike" kern="1200" cap="none" normalizeH="0" baseline="0" dirty="0">
                          <a:ln>
                            <a:noFill/>
                          </a:ln>
                          <a:solidFill>
                            <a:schemeClr val="tx1">
                              <a:lumMod val="85000"/>
                              <a:lumOff val="15000"/>
                            </a:schemeClr>
                          </a:solidFill>
                          <a:effectLst/>
                          <a:latin typeface="+mn-lt"/>
                          <a:ea typeface="MS PGothic" charset="0"/>
                          <a:cs typeface="Arial" charset="0"/>
                        </a:rPr>
                        <a:t>Annual Maximum Benefit</a:t>
                      </a:r>
                    </a:p>
                  </a:txBody>
                  <a:tcPr marL="68580" marR="68580" marT="34290" marB="34290" anchor="ctr" horzOverflow="overflow">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1400" b="0" i="0" u="none" strike="noStrike" kern="1200" cap="none" normalizeH="0" baseline="0" dirty="0">
                          <a:ln>
                            <a:noFill/>
                          </a:ln>
                          <a:solidFill>
                            <a:schemeClr val="tx1">
                              <a:lumMod val="85000"/>
                              <a:lumOff val="15000"/>
                            </a:schemeClr>
                          </a:solidFill>
                          <a:effectLst/>
                          <a:latin typeface="+mn-lt"/>
                          <a:ea typeface="MS PGothic" charset="0"/>
                          <a:cs typeface="Arial" charset="0"/>
                        </a:rPr>
                        <a:t>$X,XXX</a:t>
                      </a:r>
                    </a:p>
                  </a:txBody>
                  <a:tcPr marL="68580" marR="68580" marT="34290" marB="34290" anchor="ctr" horzOverflow="overflow">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solidFill>
                      <a:schemeClr val="bg1">
                        <a:lumMod val="95000"/>
                      </a:schemeClr>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1400" b="0" i="0" u="none" strike="noStrike" kern="1200" cap="none" normalizeH="0" baseline="0" dirty="0">
                          <a:ln>
                            <a:noFill/>
                          </a:ln>
                          <a:solidFill>
                            <a:schemeClr val="tx1">
                              <a:lumMod val="85000"/>
                              <a:lumOff val="15000"/>
                            </a:schemeClr>
                          </a:solidFill>
                          <a:effectLst/>
                          <a:latin typeface="+mn-lt"/>
                          <a:ea typeface="MS PGothic" charset="0"/>
                          <a:cs typeface="Arial" charset="0"/>
                        </a:rPr>
                        <a:t>$X,XXX</a:t>
                      </a:r>
                    </a:p>
                  </a:txBody>
                  <a:tcPr marL="68580" marR="68580" marT="34290" marB="34290" anchor="ctr" horzOverflow="overflow">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1400" b="0" i="0" u="none" strike="noStrike" kern="1200" cap="none" normalizeH="0" baseline="0" dirty="0">
                          <a:ln>
                            <a:noFill/>
                          </a:ln>
                          <a:solidFill>
                            <a:schemeClr val="tx1">
                              <a:lumMod val="85000"/>
                              <a:lumOff val="15000"/>
                            </a:schemeClr>
                          </a:solidFill>
                          <a:effectLst/>
                          <a:latin typeface="+mn-lt"/>
                          <a:ea typeface="MS PGothic" charset="0"/>
                          <a:cs typeface="Arial" charset="0"/>
                        </a:rPr>
                        <a:t>$X,XXX</a:t>
                      </a:r>
                    </a:p>
                  </a:txBody>
                  <a:tcPr marL="68580" marR="68580" marT="34290" marB="34290" anchor="ctr" horzOverflow="overflow">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solidFill>
                      <a:schemeClr val="bg1">
                        <a:lumMod val="95000"/>
                      </a:schemeClr>
                    </a:solidFill>
                  </a:tcPr>
                </a:tc>
                <a:extLst>
                  <a:ext uri="{0D108BD9-81ED-4DB2-BD59-A6C34878D82A}">
                    <a16:rowId xmlns:a16="http://schemas.microsoft.com/office/drawing/2014/main" val="10003"/>
                  </a:ext>
                </a:extLst>
              </a:tr>
              <a:tr h="381000">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1400" b="1" i="0" u="none" strike="noStrike" kern="1200" cap="none" normalizeH="0" baseline="0" dirty="0">
                          <a:ln>
                            <a:noFill/>
                          </a:ln>
                          <a:solidFill>
                            <a:schemeClr val="tx1">
                              <a:lumMod val="85000"/>
                              <a:lumOff val="15000"/>
                            </a:schemeClr>
                          </a:solidFill>
                          <a:effectLst/>
                          <a:latin typeface="+mn-lt"/>
                          <a:ea typeface="MS PGothic" charset="0"/>
                          <a:cs typeface="Arial" charset="0"/>
                        </a:rPr>
                        <a:t>Lifetime Orthodontia</a:t>
                      </a:r>
                      <a:br>
                        <a:rPr kumimoji="0" lang="en-US" sz="1400" b="0" i="0" u="none" strike="noStrike" kern="1200" cap="none" normalizeH="0" baseline="0" dirty="0">
                          <a:ln>
                            <a:noFill/>
                          </a:ln>
                          <a:solidFill>
                            <a:schemeClr val="tx1">
                              <a:lumMod val="85000"/>
                              <a:lumOff val="15000"/>
                            </a:schemeClr>
                          </a:solidFill>
                          <a:effectLst/>
                          <a:latin typeface="+mn-lt"/>
                          <a:ea typeface="MS PGothic" charset="0"/>
                          <a:cs typeface="Arial" charset="0"/>
                        </a:rPr>
                      </a:br>
                      <a:r>
                        <a:rPr kumimoji="0" lang="en-US" sz="1200" b="0" i="0" u="none" strike="noStrike" kern="1200" cap="none" normalizeH="0" baseline="0" dirty="0">
                          <a:ln>
                            <a:noFill/>
                          </a:ln>
                          <a:solidFill>
                            <a:schemeClr val="tx1">
                              <a:lumMod val="85000"/>
                              <a:lumOff val="15000"/>
                            </a:schemeClr>
                          </a:solidFill>
                          <a:effectLst/>
                          <a:latin typeface="+mn-lt"/>
                          <a:ea typeface="MS PGothic" charset="0"/>
                          <a:cs typeface="Arial" charset="0"/>
                        </a:rPr>
                        <a:t>(Adult and Child)</a:t>
                      </a:r>
                    </a:p>
                  </a:txBody>
                  <a:tcPr marL="68580" marR="68580" marT="34290" marB="34290" anchor="ctr" horzOverflow="overflow">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1400" b="0" i="0" u="none" strike="noStrike" kern="1200" cap="none" normalizeH="0" baseline="0" dirty="0">
                          <a:ln>
                            <a:noFill/>
                          </a:ln>
                          <a:solidFill>
                            <a:schemeClr val="tx1">
                              <a:lumMod val="85000"/>
                              <a:lumOff val="15000"/>
                            </a:schemeClr>
                          </a:solidFill>
                          <a:effectLst/>
                          <a:latin typeface="+mn-lt"/>
                          <a:ea typeface="MS PGothic" charset="0"/>
                          <a:cs typeface="Arial" charset="0"/>
                        </a:rPr>
                        <a:t>$X,XXX</a:t>
                      </a:r>
                    </a:p>
                  </a:txBody>
                  <a:tcPr marL="68580" marR="68580" marT="34290" marB="34290" anchor="ctr" horzOverflow="overflow">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solidFill>
                      <a:schemeClr val="bg1">
                        <a:lumMod val="95000"/>
                      </a:schemeClr>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1400" b="0" i="0" u="none" strike="noStrike" kern="1200" cap="none" normalizeH="0" baseline="0" dirty="0">
                          <a:ln>
                            <a:noFill/>
                          </a:ln>
                          <a:solidFill>
                            <a:schemeClr val="tx1">
                              <a:lumMod val="85000"/>
                              <a:lumOff val="15000"/>
                            </a:schemeClr>
                          </a:solidFill>
                          <a:effectLst/>
                          <a:latin typeface="+mn-lt"/>
                          <a:ea typeface="MS PGothic" charset="0"/>
                          <a:cs typeface="Arial" charset="0"/>
                        </a:rPr>
                        <a:t>$X,XXX</a:t>
                      </a:r>
                    </a:p>
                  </a:txBody>
                  <a:tcPr marL="68580" marR="68580" marT="34290" marB="34290" anchor="ctr" horzOverflow="overflow">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1400" b="0" i="0" u="none" strike="noStrike" kern="1200" cap="none" normalizeH="0" baseline="0" dirty="0">
                          <a:ln>
                            <a:noFill/>
                          </a:ln>
                          <a:solidFill>
                            <a:schemeClr val="tx1">
                              <a:lumMod val="85000"/>
                              <a:lumOff val="15000"/>
                            </a:schemeClr>
                          </a:solidFill>
                          <a:effectLst/>
                          <a:latin typeface="+mn-lt"/>
                          <a:ea typeface="MS PGothic" charset="0"/>
                          <a:cs typeface="Arial" charset="0"/>
                        </a:rPr>
                        <a:t>$X,XXX</a:t>
                      </a:r>
                    </a:p>
                  </a:txBody>
                  <a:tcPr marL="68580" marR="68580" marT="34290" marB="34290" anchor="ctr" horzOverflow="overflow">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solidFill>
                      <a:schemeClr val="bg1">
                        <a:lumMod val="95000"/>
                      </a:schemeClr>
                    </a:solidFill>
                  </a:tcPr>
                </a:tc>
                <a:extLst>
                  <a:ext uri="{0D108BD9-81ED-4DB2-BD59-A6C34878D82A}">
                    <a16:rowId xmlns:a16="http://schemas.microsoft.com/office/drawing/2014/main" val="3082771527"/>
                  </a:ext>
                </a:extLst>
              </a:tr>
              <a:tr h="381000">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1400" b="1" i="0" u="none" strike="noStrike" kern="1200" cap="none" normalizeH="0" baseline="0" dirty="0">
                          <a:ln>
                            <a:noFill/>
                          </a:ln>
                          <a:solidFill>
                            <a:schemeClr val="tx1">
                              <a:lumMod val="85000"/>
                              <a:lumOff val="15000"/>
                            </a:schemeClr>
                          </a:solidFill>
                          <a:effectLst/>
                          <a:latin typeface="+mn-lt"/>
                          <a:ea typeface="MS PGothic" charset="0"/>
                          <a:cs typeface="Arial" charset="0"/>
                        </a:rPr>
                        <a:t>Preventive Services</a:t>
                      </a:r>
                    </a:p>
                  </a:txBody>
                  <a:tcPr marL="68580" marR="68580" marT="34290" marB="34290" anchor="ctr" horzOverflow="overflow">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1400" b="0" i="0" u="none" strike="noStrike" kern="1200" cap="none" normalizeH="0" baseline="0" dirty="0">
                          <a:ln>
                            <a:noFill/>
                          </a:ln>
                          <a:solidFill>
                            <a:schemeClr val="tx1">
                              <a:lumMod val="85000"/>
                              <a:lumOff val="15000"/>
                            </a:schemeClr>
                          </a:solidFill>
                          <a:effectLst/>
                          <a:latin typeface="+mn-lt"/>
                          <a:ea typeface="MS PGothic" charset="0"/>
                          <a:cs typeface="Arial" charset="0"/>
                        </a:rPr>
                        <a:t>XXX%</a:t>
                      </a:r>
                    </a:p>
                  </a:txBody>
                  <a:tcPr marL="68580" marR="68580" marT="34290" marB="34290" anchor="ctr" horzOverflow="overflow">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solidFill>
                      <a:schemeClr val="bg1">
                        <a:lumMod val="95000"/>
                      </a:schemeClr>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1400" b="0" i="0" u="none" strike="noStrike" kern="1200" cap="none" normalizeH="0" baseline="0" dirty="0">
                          <a:ln>
                            <a:noFill/>
                          </a:ln>
                          <a:solidFill>
                            <a:schemeClr val="tx1">
                              <a:lumMod val="85000"/>
                              <a:lumOff val="15000"/>
                            </a:schemeClr>
                          </a:solidFill>
                          <a:effectLst/>
                          <a:latin typeface="+mn-lt"/>
                          <a:ea typeface="MS PGothic" charset="0"/>
                          <a:cs typeface="Arial" charset="0"/>
                        </a:rPr>
                        <a:t>XXX%</a:t>
                      </a:r>
                    </a:p>
                  </a:txBody>
                  <a:tcPr marL="68580" marR="68580" marT="34290" marB="34290" anchor="ctr" horzOverflow="overflow">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1400" b="0" i="0" u="none" strike="noStrike" cap="none" normalizeH="0" baseline="0" dirty="0">
                          <a:ln>
                            <a:noFill/>
                          </a:ln>
                          <a:solidFill>
                            <a:schemeClr val="tx1">
                              <a:lumMod val="85000"/>
                              <a:lumOff val="15000"/>
                            </a:schemeClr>
                          </a:solidFill>
                          <a:effectLst/>
                          <a:latin typeface="+mn-lt"/>
                          <a:ea typeface="MS PGothic" charset="0"/>
                          <a:cs typeface="Arial" charset="0"/>
                        </a:rPr>
                        <a:t>XXX%</a:t>
                      </a:r>
                    </a:p>
                  </a:txBody>
                  <a:tcPr marL="68580" marR="68580" marT="34290" marB="34290" anchor="ctr" horzOverflow="overflow">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solidFill>
                      <a:schemeClr val="bg1">
                        <a:lumMod val="95000"/>
                      </a:schemeClr>
                    </a:solidFill>
                  </a:tcPr>
                </a:tc>
                <a:extLst>
                  <a:ext uri="{0D108BD9-81ED-4DB2-BD59-A6C34878D82A}">
                    <a16:rowId xmlns:a16="http://schemas.microsoft.com/office/drawing/2014/main" val="1630838284"/>
                  </a:ext>
                </a:extLst>
              </a:tr>
              <a:tr h="381000">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1400" b="1" i="0" u="none" strike="noStrike" kern="1200" cap="none" normalizeH="0" baseline="0" dirty="0">
                          <a:ln>
                            <a:noFill/>
                          </a:ln>
                          <a:solidFill>
                            <a:schemeClr val="tx1">
                              <a:lumMod val="85000"/>
                              <a:lumOff val="15000"/>
                            </a:schemeClr>
                          </a:solidFill>
                          <a:effectLst/>
                          <a:latin typeface="+mn-lt"/>
                          <a:ea typeface="MS PGothic" charset="0"/>
                          <a:cs typeface="Arial" charset="0"/>
                        </a:rPr>
                        <a:t>Basic Services</a:t>
                      </a:r>
                      <a:r>
                        <a:rPr kumimoji="0" lang="en-US" sz="1400" b="1" i="0" u="none" strike="noStrike" kern="1200" cap="none" normalizeH="0" baseline="30000" dirty="0">
                          <a:ln>
                            <a:noFill/>
                          </a:ln>
                          <a:solidFill>
                            <a:schemeClr val="tx1">
                              <a:lumMod val="85000"/>
                              <a:lumOff val="15000"/>
                            </a:schemeClr>
                          </a:solidFill>
                          <a:effectLst/>
                          <a:latin typeface="+mn-lt"/>
                          <a:ea typeface="MS PGothic" charset="0"/>
                          <a:cs typeface="Arial" charset="0"/>
                        </a:rPr>
                        <a:t>2</a:t>
                      </a:r>
                    </a:p>
                  </a:txBody>
                  <a:tcPr marL="68580" marR="68580" marT="34290" marB="34290" anchor="ctr" horzOverflow="overflow">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1400" b="0" i="0" u="none" strike="noStrike" kern="1200" cap="none" normalizeH="0" baseline="0" dirty="0">
                          <a:ln>
                            <a:noFill/>
                          </a:ln>
                          <a:solidFill>
                            <a:schemeClr val="tx1">
                              <a:lumMod val="85000"/>
                              <a:lumOff val="15000"/>
                            </a:schemeClr>
                          </a:solidFill>
                          <a:effectLst/>
                          <a:latin typeface="+mn-lt"/>
                          <a:ea typeface="MS PGothic" charset="0"/>
                          <a:cs typeface="Arial" charset="0"/>
                        </a:rPr>
                        <a:t>XX%</a:t>
                      </a:r>
                    </a:p>
                  </a:txBody>
                  <a:tcPr marL="68580" marR="68580" marT="34290" marB="34290" anchor="ctr" horzOverflow="overflow">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solidFill>
                      <a:schemeClr val="bg1">
                        <a:lumMod val="95000"/>
                      </a:schemeClr>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1400" b="0" i="0" u="none" strike="noStrike" kern="1200" cap="none" normalizeH="0" baseline="0" dirty="0">
                          <a:ln>
                            <a:noFill/>
                          </a:ln>
                          <a:solidFill>
                            <a:schemeClr val="tx1">
                              <a:lumMod val="85000"/>
                              <a:lumOff val="15000"/>
                            </a:schemeClr>
                          </a:solidFill>
                          <a:effectLst/>
                          <a:latin typeface="+mn-lt"/>
                          <a:ea typeface="MS PGothic" charset="0"/>
                          <a:cs typeface="Arial" charset="0"/>
                        </a:rPr>
                        <a:t>XX%</a:t>
                      </a:r>
                    </a:p>
                  </a:txBody>
                  <a:tcPr marL="68580" marR="68580" marT="34290" marB="34290" anchor="ctr" horzOverflow="overflow">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1400" b="0" i="0" u="none" strike="noStrike" cap="none" normalizeH="0" baseline="0" dirty="0">
                          <a:ln>
                            <a:noFill/>
                          </a:ln>
                          <a:solidFill>
                            <a:schemeClr val="tx1">
                              <a:lumMod val="85000"/>
                              <a:lumOff val="15000"/>
                            </a:schemeClr>
                          </a:solidFill>
                          <a:effectLst/>
                          <a:latin typeface="+mn-lt"/>
                          <a:ea typeface="MS PGothic" charset="0"/>
                          <a:cs typeface="Arial" charset="0"/>
                        </a:rPr>
                        <a:t>XX%</a:t>
                      </a:r>
                    </a:p>
                  </a:txBody>
                  <a:tcPr marL="68580" marR="68580" marT="34290" marB="34290" anchor="ctr" horzOverflow="overflow">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solidFill>
                      <a:schemeClr val="bg1">
                        <a:lumMod val="95000"/>
                      </a:schemeClr>
                    </a:solidFill>
                  </a:tcPr>
                </a:tc>
                <a:extLst>
                  <a:ext uri="{0D108BD9-81ED-4DB2-BD59-A6C34878D82A}">
                    <a16:rowId xmlns:a16="http://schemas.microsoft.com/office/drawing/2014/main" val="1031821839"/>
                  </a:ext>
                </a:extLst>
              </a:tr>
              <a:tr h="381000">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1400" b="1" i="0" u="none" strike="noStrike" kern="1200" cap="none" normalizeH="0" baseline="0" dirty="0">
                          <a:ln>
                            <a:noFill/>
                          </a:ln>
                          <a:solidFill>
                            <a:schemeClr val="tx1">
                              <a:lumMod val="85000"/>
                              <a:lumOff val="15000"/>
                            </a:schemeClr>
                          </a:solidFill>
                          <a:effectLst/>
                          <a:latin typeface="+mn-lt"/>
                          <a:ea typeface="MS PGothic" charset="0"/>
                          <a:cs typeface="Arial" charset="0"/>
                        </a:rPr>
                        <a:t>Major Services</a:t>
                      </a:r>
                      <a:r>
                        <a:rPr kumimoji="0" lang="en-US" sz="1400" b="1" i="0" u="none" strike="noStrike" kern="1200" cap="none" normalizeH="0" baseline="30000" dirty="0">
                          <a:ln>
                            <a:noFill/>
                          </a:ln>
                          <a:solidFill>
                            <a:schemeClr val="tx1">
                              <a:lumMod val="85000"/>
                              <a:lumOff val="15000"/>
                            </a:schemeClr>
                          </a:solidFill>
                          <a:effectLst/>
                          <a:latin typeface="+mn-lt"/>
                          <a:ea typeface="MS PGothic" charset="0"/>
                          <a:cs typeface="Arial" charset="0"/>
                        </a:rPr>
                        <a:t>2</a:t>
                      </a:r>
                    </a:p>
                  </a:txBody>
                  <a:tcPr marL="68580" marR="68580" marT="34290" marB="34290" anchor="ctr" horzOverflow="overflow">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1400" b="0" i="0" u="none" strike="noStrike" kern="1200" cap="none" normalizeH="0" baseline="0" dirty="0">
                          <a:ln>
                            <a:noFill/>
                          </a:ln>
                          <a:solidFill>
                            <a:schemeClr val="tx1">
                              <a:lumMod val="85000"/>
                              <a:lumOff val="15000"/>
                            </a:schemeClr>
                          </a:solidFill>
                          <a:effectLst/>
                          <a:latin typeface="+mn-lt"/>
                          <a:ea typeface="MS PGothic" charset="0"/>
                          <a:cs typeface="Arial" charset="0"/>
                        </a:rPr>
                        <a:t>XX%</a:t>
                      </a:r>
                    </a:p>
                  </a:txBody>
                  <a:tcPr marL="68580" marR="68580" marT="34290" marB="34290" anchor="ctr" horzOverflow="overflow">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solidFill>
                      <a:schemeClr val="bg1">
                        <a:lumMod val="95000"/>
                      </a:schemeClr>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1400" b="0" i="0" u="none" strike="noStrike" kern="1200" cap="none" normalizeH="0" baseline="0" dirty="0">
                          <a:ln>
                            <a:noFill/>
                          </a:ln>
                          <a:solidFill>
                            <a:schemeClr val="tx1">
                              <a:lumMod val="85000"/>
                              <a:lumOff val="15000"/>
                            </a:schemeClr>
                          </a:solidFill>
                          <a:effectLst/>
                          <a:latin typeface="+mn-lt"/>
                          <a:ea typeface="MS PGothic" charset="0"/>
                          <a:cs typeface="Arial" charset="0"/>
                        </a:rPr>
                        <a:t>XX%</a:t>
                      </a:r>
                    </a:p>
                  </a:txBody>
                  <a:tcPr marL="68580" marR="68580" marT="34290" marB="34290" anchor="ctr" horzOverflow="overflow">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1400" b="0" i="0" u="none" strike="noStrike" cap="none" normalizeH="0" baseline="0" dirty="0">
                          <a:ln>
                            <a:noFill/>
                          </a:ln>
                          <a:solidFill>
                            <a:schemeClr val="tx1">
                              <a:lumMod val="85000"/>
                              <a:lumOff val="15000"/>
                            </a:schemeClr>
                          </a:solidFill>
                          <a:effectLst/>
                          <a:latin typeface="+mn-lt"/>
                          <a:ea typeface="MS PGothic" charset="0"/>
                          <a:cs typeface="Arial" charset="0"/>
                        </a:rPr>
                        <a:t>XX%</a:t>
                      </a:r>
                    </a:p>
                  </a:txBody>
                  <a:tcPr marL="68580" marR="68580" marT="34290" marB="34290" anchor="ctr" horzOverflow="overflow">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solidFill>
                      <a:schemeClr val="bg1">
                        <a:lumMod val="95000"/>
                      </a:schemeClr>
                    </a:solidFill>
                  </a:tcPr>
                </a:tc>
                <a:extLst>
                  <a:ext uri="{0D108BD9-81ED-4DB2-BD59-A6C34878D82A}">
                    <a16:rowId xmlns:a16="http://schemas.microsoft.com/office/drawing/2014/main" val="2360689907"/>
                  </a:ext>
                </a:extLst>
              </a:tr>
              <a:tr h="381000">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1400" b="1" i="0" u="none" strike="noStrike" kern="1200" cap="none" normalizeH="0" baseline="0" dirty="0">
                          <a:ln>
                            <a:noFill/>
                          </a:ln>
                          <a:solidFill>
                            <a:schemeClr val="tx1">
                              <a:lumMod val="85000"/>
                              <a:lumOff val="15000"/>
                            </a:schemeClr>
                          </a:solidFill>
                          <a:effectLst/>
                          <a:latin typeface="+mn-lt"/>
                          <a:ea typeface="MS PGothic" charset="0"/>
                          <a:cs typeface="Arial" charset="0"/>
                        </a:rPr>
                        <a:t>Orthodontia Services</a:t>
                      </a:r>
                    </a:p>
                  </a:txBody>
                  <a:tcPr marL="68580" marR="68580" marT="34290" marB="34290" anchor="ctr" horzOverflow="overflow">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1400" b="0" i="0" u="none" strike="noStrike" kern="1200" cap="none" normalizeH="0" baseline="0" dirty="0">
                          <a:ln>
                            <a:noFill/>
                          </a:ln>
                          <a:solidFill>
                            <a:schemeClr val="tx1">
                              <a:lumMod val="85000"/>
                              <a:lumOff val="15000"/>
                            </a:schemeClr>
                          </a:solidFill>
                          <a:effectLst/>
                          <a:latin typeface="+mn-lt"/>
                          <a:ea typeface="MS PGothic" charset="0"/>
                          <a:cs typeface="Arial" charset="0"/>
                        </a:rPr>
                        <a:t>XX%</a:t>
                      </a:r>
                    </a:p>
                  </a:txBody>
                  <a:tcPr marL="68580" marR="68580" marT="34290" marB="34290" anchor="ctr" horzOverflow="overflow">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solidFill>
                      <a:schemeClr val="bg1">
                        <a:lumMod val="95000"/>
                      </a:schemeClr>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1400" b="0" i="0" u="none" strike="noStrike" kern="1200" cap="none" normalizeH="0" baseline="0" dirty="0">
                          <a:ln>
                            <a:noFill/>
                          </a:ln>
                          <a:solidFill>
                            <a:schemeClr val="tx1">
                              <a:lumMod val="85000"/>
                              <a:lumOff val="15000"/>
                            </a:schemeClr>
                          </a:solidFill>
                          <a:effectLst/>
                          <a:latin typeface="+mn-lt"/>
                          <a:ea typeface="MS PGothic" charset="0"/>
                          <a:cs typeface="Arial" charset="0"/>
                        </a:rPr>
                        <a:t>XX%</a:t>
                      </a:r>
                    </a:p>
                  </a:txBody>
                  <a:tcPr marL="68580" marR="68580" marT="34290" marB="34290" anchor="ctr" horzOverflow="overflow">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1400" b="0" i="0" u="none" strike="noStrike" cap="none" normalizeH="0" baseline="0" dirty="0">
                          <a:ln>
                            <a:noFill/>
                          </a:ln>
                          <a:solidFill>
                            <a:schemeClr val="tx1">
                              <a:lumMod val="85000"/>
                              <a:lumOff val="15000"/>
                            </a:schemeClr>
                          </a:solidFill>
                          <a:effectLst/>
                          <a:latin typeface="+mn-lt"/>
                          <a:ea typeface="MS PGothic" charset="0"/>
                          <a:cs typeface="Arial" charset="0"/>
                        </a:rPr>
                        <a:t>XX%</a:t>
                      </a:r>
                    </a:p>
                  </a:txBody>
                  <a:tcPr marL="68580" marR="68580" marT="34290" marB="34290" anchor="ctr" horzOverflow="overflow">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solidFill>
                      <a:schemeClr val="bg1">
                        <a:lumMod val="95000"/>
                      </a:schemeClr>
                    </a:solidFill>
                  </a:tcPr>
                </a:tc>
                <a:extLst>
                  <a:ext uri="{0D108BD9-81ED-4DB2-BD59-A6C34878D82A}">
                    <a16:rowId xmlns:a16="http://schemas.microsoft.com/office/drawing/2014/main" val="2117831233"/>
                  </a:ext>
                </a:extLst>
              </a:tr>
              <a:tr h="381000">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1400" b="1" i="0" u="none" strike="noStrike" kern="1200" cap="none" normalizeH="0" baseline="0" dirty="0">
                          <a:ln>
                            <a:noFill/>
                          </a:ln>
                          <a:solidFill>
                            <a:schemeClr val="tx1">
                              <a:lumMod val="85000"/>
                              <a:lumOff val="15000"/>
                            </a:schemeClr>
                          </a:solidFill>
                          <a:effectLst/>
                          <a:latin typeface="+mn-lt"/>
                          <a:ea typeface="MS PGothic" charset="0"/>
                          <a:cs typeface="Arial" charset="0"/>
                        </a:rPr>
                        <a:t>Rate of Reimbursement</a:t>
                      </a:r>
                    </a:p>
                  </a:txBody>
                  <a:tcPr marL="68580" marR="68580" marT="34290" marB="34290" anchor="ctr" horzOverflow="overflow">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1400" b="0" i="0" u="none" strike="noStrike" kern="1200" cap="none" normalizeH="0" baseline="0" dirty="0">
                          <a:ln>
                            <a:noFill/>
                          </a:ln>
                          <a:solidFill>
                            <a:schemeClr val="tx1">
                              <a:lumMod val="85000"/>
                              <a:lumOff val="15000"/>
                            </a:schemeClr>
                          </a:solidFill>
                          <a:effectLst/>
                          <a:latin typeface="+mn-lt"/>
                          <a:ea typeface="MS PGothic" charset="0"/>
                          <a:cs typeface="Arial" charset="0"/>
                        </a:rPr>
                        <a:t>XXX Fee</a:t>
                      </a:r>
                    </a:p>
                  </a:txBody>
                  <a:tcPr marL="68580" marR="68580" marT="34290" marB="34290" anchor="ctr" horzOverflow="overflow">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solidFill>
                      <a:schemeClr val="bg1">
                        <a:lumMod val="95000"/>
                      </a:schemeClr>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1400" b="0" i="0" u="none" strike="noStrike" kern="1200" cap="none" normalizeH="0" baseline="0" dirty="0">
                          <a:ln>
                            <a:noFill/>
                          </a:ln>
                          <a:solidFill>
                            <a:schemeClr val="tx1">
                              <a:lumMod val="85000"/>
                              <a:lumOff val="15000"/>
                            </a:schemeClr>
                          </a:solidFill>
                          <a:effectLst/>
                          <a:latin typeface="+mn-lt"/>
                          <a:ea typeface="MS PGothic" charset="0"/>
                          <a:cs typeface="Arial" charset="0"/>
                        </a:rPr>
                        <a:t>XXX Fee</a:t>
                      </a:r>
                    </a:p>
                  </a:txBody>
                  <a:tcPr marL="68580" marR="68580" marT="34290" marB="34290" anchor="ctr" horzOverflow="overflow">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1400" b="0" i="0" u="none" strike="noStrike" cap="none" normalizeH="0" baseline="0" dirty="0">
                          <a:ln>
                            <a:noFill/>
                          </a:ln>
                          <a:solidFill>
                            <a:schemeClr val="tx1">
                              <a:lumMod val="85000"/>
                              <a:lumOff val="15000"/>
                            </a:schemeClr>
                          </a:solidFill>
                          <a:effectLst/>
                          <a:latin typeface="+mn-lt"/>
                          <a:ea typeface="MS PGothic" charset="0"/>
                          <a:cs typeface="Arial" charset="0"/>
                        </a:rPr>
                        <a:t>XXX Fee</a:t>
                      </a:r>
                    </a:p>
                  </a:txBody>
                  <a:tcPr marL="68580" marR="68580" marT="34290" marB="34290" anchor="ctr" horzOverflow="overflow">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solidFill>
                      <a:schemeClr val="bg1">
                        <a:lumMod val="95000"/>
                      </a:schemeClr>
                    </a:solidFill>
                  </a:tcPr>
                </a:tc>
                <a:extLst>
                  <a:ext uri="{0D108BD9-81ED-4DB2-BD59-A6C34878D82A}">
                    <a16:rowId xmlns:a16="http://schemas.microsoft.com/office/drawing/2014/main" val="749024801"/>
                  </a:ext>
                </a:extLst>
              </a:tr>
              <a:tr h="381000">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1400" b="1" i="0" u="none" strike="noStrike" kern="1200" cap="none" normalizeH="0" baseline="0" dirty="0">
                          <a:ln>
                            <a:noFill/>
                          </a:ln>
                          <a:solidFill>
                            <a:schemeClr val="tx1">
                              <a:lumMod val="85000"/>
                              <a:lumOff val="15000"/>
                            </a:schemeClr>
                          </a:solidFill>
                          <a:effectLst/>
                          <a:latin typeface="+mn-lt"/>
                          <a:ea typeface="MS PGothic" charset="0"/>
                          <a:cs typeface="Arial" charset="0"/>
                        </a:rPr>
                        <a:t>Is patient responsible for dentist’s total billed charges?</a:t>
                      </a:r>
                    </a:p>
                  </a:txBody>
                  <a:tcPr marL="68580" marR="68580" marT="34290" marB="34290" anchor="ctr" horzOverflow="overflow">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1400" b="0" i="0" u="none" strike="noStrike" kern="1200" cap="none" normalizeH="0" baseline="0" dirty="0">
                          <a:ln>
                            <a:noFill/>
                          </a:ln>
                          <a:solidFill>
                            <a:schemeClr val="tx1">
                              <a:lumMod val="85000"/>
                              <a:lumOff val="15000"/>
                            </a:schemeClr>
                          </a:solidFill>
                          <a:effectLst/>
                          <a:latin typeface="+mn-lt"/>
                          <a:ea typeface="MS PGothic" charset="0"/>
                          <a:cs typeface="Arial" charset="0"/>
                        </a:rPr>
                        <a:t>(Yes/No)</a:t>
                      </a:r>
                    </a:p>
                  </a:txBody>
                  <a:tcPr marL="68580" marR="68580" marT="34290" marB="34290" anchor="ctr" horzOverflow="overflow">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solidFill>
                      <a:schemeClr val="bg1">
                        <a:lumMod val="95000"/>
                      </a:schemeClr>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1400" b="0" i="0" u="none" strike="noStrike" kern="1200" cap="none" normalizeH="0" baseline="0" dirty="0">
                          <a:ln>
                            <a:noFill/>
                          </a:ln>
                          <a:solidFill>
                            <a:schemeClr val="tx1">
                              <a:lumMod val="85000"/>
                              <a:lumOff val="15000"/>
                            </a:schemeClr>
                          </a:solidFill>
                          <a:effectLst/>
                          <a:latin typeface="+mn-lt"/>
                          <a:ea typeface="MS PGothic" charset="0"/>
                          <a:cs typeface="Arial" charset="0"/>
                        </a:rPr>
                        <a:t>(Yes/No)</a:t>
                      </a:r>
                    </a:p>
                  </a:txBody>
                  <a:tcPr marL="68580" marR="68580" marT="34290" marB="34290" anchor="ctr" horzOverflow="overflow">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1400" b="0" i="0" u="none" strike="noStrike" cap="none" normalizeH="0" baseline="0" dirty="0">
                          <a:ln>
                            <a:noFill/>
                          </a:ln>
                          <a:solidFill>
                            <a:schemeClr val="tx1">
                              <a:lumMod val="85000"/>
                              <a:lumOff val="15000"/>
                            </a:schemeClr>
                          </a:solidFill>
                          <a:effectLst/>
                          <a:latin typeface="+mn-lt"/>
                          <a:ea typeface="MS PGothic" charset="0"/>
                          <a:cs typeface="Arial" charset="0"/>
                        </a:rPr>
                        <a:t>(Yes/No)</a:t>
                      </a:r>
                    </a:p>
                  </a:txBody>
                  <a:tcPr marL="68580" marR="68580" marT="34290" marB="34290" anchor="ctr" horzOverflow="overflow">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solidFill>
                      <a:schemeClr val="bg1">
                        <a:lumMod val="95000"/>
                      </a:schemeClr>
                    </a:solidFill>
                  </a:tcPr>
                </a:tc>
                <a:extLst>
                  <a:ext uri="{0D108BD9-81ED-4DB2-BD59-A6C34878D82A}">
                    <a16:rowId xmlns:a16="http://schemas.microsoft.com/office/drawing/2014/main" val="961542649"/>
                  </a:ext>
                </a:extLst>
              </a:tr>
            </a:tbl>
          </a:graphicData>
        </a:graphic>
      </p:graphicFrame>
      <p:sp>
        <p:nvSpPr>
          <p:cNvPr id="6" name="TextBox 5">
            <a:extLst>
              <a:ext uri="{FF2B5EF4-FFF2-40B4-BE49-F238E27FC236}">
                <a16:creationId xmlns:a16="http://schemas.microsoft.com/office/drawing/2014/main" id="{F566021F-1C78-4432-8B72-F2A837B8F519}"/>
              </a:ext>
            </a:extLst>
          </p:cNvPr>
          <p:cNvSpPr txBox="1"/>
          <p:nvPr/>
        </p:nvSpPr>
        <p:spPr>
          <a:xfrm>
            <a:off x="712788" y="6324600"/>
            <a:ext cx="7974010" cy="400110"/>
          </a:xfrm>
          <a:prstGeom prst="rect">
            <a:avLst/>
          </a:prstGeom>
          <a:noFill/>
        </p:spPr>
        <p:txBody>
          <a:bodyPr wrap="square" rtlCol="0">
            <a:spAutoFit/>
          </a:bodyPr>
          <a:lstStyle/>
          <a:p>
            <a:r>
              <a:rPr lang="en-US" sz="1000" baseline="30000" dirty="0">
                <a:solidFill>
                  <a:schemeClr val="tx1">
                    <a:lumMod val="85000"/>
                    <a:lumOff val="15000"/>
                  </a:schemeClr>
                </a:solidFill>
                <a:latin typeface="+mj-lt"/>
                <a:cs typeface="Arial" pitchFamily="34" charset="0"/>
              </a:rPr>
              <a:t>1</a:t>
            </a:r>
            <a:r>
              <a:rPr lang="en-US" sz="1000" dirty="0">
                <a:solidFill>
                  <a:schemeClr val="tx1">
                    <a:lumMod val="85000"/>
                    <a:lumOff val="15000"/>
                  </a:schemeClr>
                </a:solidFill>
                <a:latin typeface="+mj-lt"/>
                <a:cs typeface="Arial" pitchFamily="34" charset="0"/>
              </a:rPr>
              <a:t>Members may incur higher out-of-pocket costs when seeing a Premier or out-of-network dentist. See Covered Dental Services sheet.</a:t>
            </a:r>
            <a:br>
              <a:rPr lang="en-US" sz="1000" dirty="0">
                <a:solidFill>
                  <a:schemeClr val="tx1">
                    <a:lumMod val="85000"/>
                    <a:lumOff val="15000"/>
                  </a:schemeClr>
                </a:solidFill>
                <a:latin typeface="+mj-lt"/>
                <a:cs typeface="Arial" pitchFamily="34" charset="0"/>
              </a:rPr>
            </a:br>
            <a:r>
              <a:rPr lang="en-US" sz="1000" baseline="30000" dirty="0">
                <a:solidFill>
                  <a:schemeClr val="tx1">
                    <a:lumMod val="85000"/>
                    <a:lumOff val="15000"/>
                  </a:schemeClr>
                </a:solidFill>
                <a:latin typeface="+mj-lt"/>
                <a:cs typeface="Arial" pitchFamily="34" charset="0"/>
              </a:rPr>
              <a:t>2</a:t>
            </a:r>
            <a:r>
              <a:rPr lang="en-US" sz="1000" dirty="0">
                <a:solidFill>
                  <a:schemeClr val="tx1">
                    <a:lumMod val="85000"/>
                    <a:lumOff val="15000"/>
                  </a:schemeClr>
                </a:solidFill>
                <a:latin typeface="+mj-lt"/>
                <a:cs typeface="Arial" pitchFamily="34" charset="0"/>
              </a:rPr>
              <a:t>Deductible applies to these services.</a:t>
            </a:r>
          </a:p>
        </p:txBody>
      </p:sp>
    </p:spTree>
    <p:extLst>
      <p:ext uri="{BB962C8B-B14F-4D97-AF65-F5344CB8AC3E}">
        <p14:creationId xmlns:p14="http://schemas.microsoft.com/office/powerpoint/2010/main" val="119307216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txBox="1">
            <a:spLocks noChangeArrowheads="1"/>
          </p:cNvSpPr>
          <p:nvPr/>
        </p:nvSpPr>
        <p:spPr>
          <a:xfrm>
            <a:off x="712788" y="318008"/>
            <a:ext cx="2971800" cy="828817"/>
          </a:xfrm>
          <a:prstGeom prst="rect">
            <a:avLst/>
          </a:prstGeom>
        </p:spPr>
        <p:txBody>
          <a:bodyPr vert="horz" lIns="91440" tIns="45720" rIns="91440" bIns="45720" rtlCol="0" anchor="t" anchorCtr="0">
            <a:sp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ts val="2800"/>
              </a:lnSpc>
              <a:spcBef>
                <a:spcPct val="0"/>
              </a:spcBef>
              <a:spcAft>
                <a:spcPts val="0"/>
              </a:spcAft>
              <a:buClrTx/>
              <a:buSzTx/>
              <a:buFontTx/>
              <a:buNone/>
              <a:tabLst/>
              <a:defRPr/>
            </a:pPr>
            <a:r>
              <a:rPr kumimoji="0" lang="en-US" altLang="en-US" sz="3200" b="1" i="0" u="none" strike="noStrike" kern="1200" cap="none" spc="0" normalizeH="0" baseline="0" noProof="0" dirty="0">
                <a:ln>
                  <a:noFill/>
                </a:ln>
                <a:solidFill>
                  <a:srgbClr val="563D82"/>
                </a:solidFill>
                <a:effectLst/>
                <a:uLnTx/>
                <a:uFillTx/>
                <a:latin typeface="Calibri"/>
                <a:ea typeface="+mj-ea"/>
                <a:cs typeface="Arial" charset="0"/>
              </a:rPr>
              <a:t>ENHANCED</a:t>
            </a:r>
            <a:br>
              <a:rPr kumimoji="0" lang="en-US" altLang="en-US" sz="3200" b="1" i="0" u="none" strike="noStrike" kern="1200" cap="none" spc="0" normalizeH="0" baseline="0" noProof="0" dirty="0">
                <a:ln>
                  <a:noFill/>
                </a:ln>
                <a:solidFill>
                  <a:srgbClr val="17497B"/>
                </a:solidFill>
                <a:effectLst/>
                <a:uLnTx/>
                <a:uFillTx/>
                <a:latin typeface="Calibri"/>
                <a:ea typeface="+mj-ea"/>
                <a:cs typeface="Arial" charset="0"/>
              </a:rPr>
            </a:br>
            <a:r>
              <a:rPr kumimoji="0" lang="en-US" altLang="en-US" sz="3200" b="1" i="0" u="none" strike="noStrike" kern="1200" cap="none" spc="0" normalizeH="0" baseline="0" noProof="0" dirty="0">
                <a:ln>
                  <a:noFill/>
                </a:ln>
                <a:solidFill>
                  <a:srgbClr val="43B02A"/>
                </a:solidFill>
                <a:effectLst/>
                <a:uLnTx/>
                <a:uFillTx/>
                <a:latin typeface="Calibri"/>
                <a:ea typeface="+mj-ea"/>
                <a:cs typeface="Arial" charset="0"/>
              </a:rPr>
              <a:t>BENEFITS</a:t>
            </a:r>
          </a:p>
        </p:txBody>
      </p:sp>
      <p:sp>
        <p:nvSpPr>
          <p:cNvPr id="4" name="Content Placeholder 1"/>
          <p:cNvSpPr>
            <a:spLocks noGrp="1"/>
          </p:cNvSpPr>
          <p:nvPr>
            <p:ph idx="1"/>
          </p:nvPr>
        </p:nvSpPr>
        <p:spPr>
          <a:xfrm>
            <a:off x="762000" y="1628496"/>
            <a:ext cx="7620000" cy="3857904"/>
          </a:xfrm>
        </p:spPr>
        <p:txBody>
          <a:bodyPr>
            <a:normAutofit/>
          </a:bodyPr>
          <a:lstStyle/>
          <a:p>
            <a:pPr marL="0" lvl="0" indent="0" defTabSz="365760">
              <a:spcBef>
                <a:spcPts val="0"/>
              </a:spcBef>
              <a:buNone/>
            </a:pPr>
            <a:r>
              <a:rPr lang="en-US" sz="2200" b="1" dirty="0">
                <a:solidFill>
                  <a:schemeClr val="tx1">
                    <a:lumMod val="85000"/>
                    <a:lumOff val="15000"/>
                  </a:schemeClr>
                </a:solidFill>
                <a:latin typeface="Calibri"/>
                <a:cs typeface="+mn-cs"/>
              </a:rPr>
              <a:t>SPECIAL HEALTH CARE NEEDS DENTAL BENEFIT</a:t>
            </a:r>
          </a:p>
          <a:p>
            <a:pPr marL="0" indent="0" defTabSz="365760">
              <a:lnSpc>
                <a:spcPts val="800"/>
              </a:lnSpc>
              <a:buNone/>
            </a:pPr>
            <a:endParaRPr lang="en-US" sz="2000" b="1" dirty="0">
              <a:solidFill>
                <a:schemeClr val="tx1">
                  <a:lumMod val="85000"/>
                  <a:lumOff val="15000"/>
                </a:schemeClr>
              </a:solidFill>
            </a:endParaRPr>
          </a:p>
          <a:p>
            <a:pPr marL="0" indent="0" defTabSz="365760">
              <a:lnSpc>
                <a:spcPct val="110000"/>
              </a:lnSpc>
              <a:buNone/>
            </a:pPr>
            <a:r>
              <a:rPr lang="en-US" sz="1700" dirty="0">
                <a:solidFill>
                  <a:schemeClr val="tx1">
                    <a:lumMod val="85000"/>
                    <a:lumOff val="15000"/>
                  </a:schemeClr>
                </a:solidFill>
                <a:latin typeface="+mj-lt"/>
              </a:rPr>
              <a:t>For the over 7 million people in the U.S. with intellectual or developmental disabilities, visiting the dentist for oral health care can be overwhelming or even inaccessible.</a:t>
            </a:r>
            <a:r>
              <a:rPr lang="en-US" sz="1700" dirty="0">
                <a:solidFill>
                  <a:schemeClr val="tx1">
                    <a:lumMod val="85000"/>
                    <a:lumOff val="15000"/>
                  </a:schemeClr>
                </a:solidFill>
                <a:latin typeface="Calibri" panose="020F0502020204030204" pitchFamily="34" charset="0"/>
                <a:cs typeface="Calibri" panose="020F0502020204030204" pitchFamily="34" charset="0"/>
              </a:rPr>
              <a:t>¹</a:t>
            </a:r>
            <a:r>
              <a:rPr lang="en-US" sz="1700" dirty="0">
                <a:solidFill>
                  <a:schemeClr val="tx1">
                    <a:lumMod val="85000"/>
                    <a:lumOff val="15000"/>
                  </a:schemeClr>
                </a:solidFill>
                <a:latin typeface="+mj-lt"/>
              </a:rPr>
              <a:t> Delta Dental of Arizona is changing that by giving children and adults with special health care needs access to increased benefits.</a:t>
            </a:r>
            <a:endParaRPr lang="en-US" sz="1700" dirty="0">
              <a:solidFill>
                <a:schemeClr val="tx1">
                  <a:lumMod val="85000"/>
                  <a:lumOff val="15000"/>
                </a:schemeClr>
              </a:solidFill>
              <a:latin typeface="Calibri" panose="020F0502020204030204" pitchFamily="34" charset="0"/>
              <a:cs typeface="Calibri" panose="020F0502020204030204" pitchFamily="34" charset="0"/>
            </a:endParaRPr>
          </a:p>
          <a:p>
            <a:pPr marL="0" indent="0" defTabSz="365760">
              <a:lnSpc>
                <a:spcPct val="110000"/>
              </a:lnSpc>
              <a:buNone/>
            </a:pPr>
            <a:endParaRPr lang="en-US" sz="1700" dirty="0">
              <a:solidFill>
                <a:schemeClr val="tx1">
                  <a:lumMod val="85000"/>
                  <a:lumOff val="15000"/>
                </a:schemeClr>
              </a:solidFill>
              <a:latin typeface="+mj-lt"/>
            </a:endParaRPr>
          </a:p>
          <a:p>
            <a:pPr marL="0" indent="0" defTabSz="365760">
              <a:lnSpc>
                <a:spcPct val="110000"/>
              </a:lnSpc>
              <a:buNone/>
            </a:pPr>
            <a:r>
              <a:rPr lang="en-US" sz="1700" b="1" dirty="0">
                <a:solidFill>
                  <a:schemeClr val="tx1">
                    <a:lumMod val="85000"/>
                    <a:lumOff val="15000"/>
                  </a:schemeClr>
                </a:solidFill>
                <a:latin typeface="+mj-lt"/>
              </a:rPr>
              <a:t>What is included in this benefit?</a:t>
            </a:r>
          </a:p>
          <a:p>
            <a:pPr defTabSz="365760">
              <a:lnSpc>
                <a:spcPct val="110000"/>
              </a:lnSpc>
            </a:pPr>
            <a:r>
              <a:rPr lang="en-US" sz="1700" dirty="0">
                <a:solidFill>
                  <a:schemeClr val="tx1">
                    <a:lumMod val="85000"/>
                    <a:lumOff val="15000"/>
                  </a:schemeClr>
                </a:solidFill>
                <a:latin typeface="+mj-lt"/>
              </a:rPr>
              <a:t>Additional visits, consultations and/or exams</a:t>
            </a:r>
          </a:p>
          <a:p>
            <a:pPr defTabSz="365760">
              <a:lnSpc>
                <a:spcPct val="110000"/>
              </a:lnSpc>
            </a:pPr>
            <a:r>
              <a:rPr lang="en-US" sz="1700" dirty="0">
                <a:solidFill>
                  <a:schemeClr val="tx1">
                    <a:lumMod val="85000"/>
                    <a:lumOff val="15000"/>
                  </a:schemeClr>
                </a:solidFill>
                <a:latin typeface="+mj-lt"/>
              </a:rPr>
              <a:t>Up to four total dental cleanings per benefit year</a:t>
            </a:r>
          </a:p>
          <a:p>
            <a:pPr defTabSz="365760">
              <a:lnSpc>
                <a:spcPct val="110000"/>
              </a:lnSpc>
            </a:pPr>
            <a:r>
              <a:rPr lang="en-US" sz="1700" dirty="0">
                <a:solidFill>
                  <a:schemeClr val="tx1">
                    <a:lumMod val="85000"/>
                    <a:lumOff val="15000"/>
                  </a:schemeClr>
                </a:solidFill>
                <a:latin typeface="+mj-lt"/>
              </a:rPr>
              <a:t>Treatment delivery modifications, which may include limited anesthesia, when necessary for dental staff to provide oral health care</a:t>
            </a:r>
          </a:p>
          <a:p>
            <a:pPr marL="0" indent="0" defTabSz="365760">
              <a:lnSpc>
                <a:spcPct val="110000"/>
              </a:lnSpc>
              <a:buNone/>
            </a:pPr>
            <a:endParaRPr lang="en-US" sz="1800" dirty="0">
              <a:solidFill>
                <a:schemeClr val="tx1">
                  <a:lumMod val="85000"/>
                  <a:lumOff val="15000"/>
                </a:schemeClr>
              </a:solidFill>
              <a:latin typeface="Calibri" panose="020F0502020204030204" pitchFamily="34" charset="0"/>
              <a:cs typeface="Calibri" panose="020F0502020204030204" pitchFamily="34" charset="0"/>
            </a:endParaRPr>
          </a:p>
          <a:p>
            <a:pPr marL="0" indent="0" defTabSz="365760">
              <a:lnSpc>
                <a:spcPct val="110000"/>
              </a:lnSpc>
              <a:buNone/>
            </a:pPr>
            <a:endParaRPr lang="en-US" sz="1800" dirty="0">
              <a:solidFill>
                <a:schemeClr val="tx1">
                  <a:lumMod val="85000"/>
                  <a:lumOff val="15000"/>
                </a:schemeClr>
              </a:solidFill>
              <a:latin typeface="+mj-lt"/>
            </a:endParaRPr>
          </a:p>
        </p:txBody>
      </p:sp>
      <p:sp>
        <p:nvSpPr>
          <p:cNvPr id="2" name="TextBox 1">
            <a:extLst>
              <a:ext uri="{FF2B5EF4-FFF2-40B4-BE49-F238E27FC236}">
                <a16:creationId xmlns:a16="http://schemas.microsoft.com/office/drawing/2014/main" id="{3C5E52ED-8F99-DF72-9660-B525B6BB2180}"/>
              </a:ext>
            </a:extLst>
          </p:cNvPr>
          <p:cNvSpPr txBox="1"/>
          <p:nvPr/>
        </p:nvSpPr>
        <p:spPr>
          <a:xfrm>
            <a:off x="712788" y="6324600"/>
            <a:ext cx="7974010" cy="246221"/>
          </a:xfrm>
          <a:prstGeom prst="rect">
            <a:avLst/>
          </a:prstGeom>
          <a:noFill/>
        </p:spPr>
        <p:txBody>
          <a:bodyPr wrap="square" rtlCol="0">
            <a:spAutoFit/>
          </a:bodyPr>
          <a:lstStyle/>
          <a:p>
            <a:r>
              <a:rPr lang="en-US" sz="1000" dirty="0">
                <a:solidFill>
                  <a:schemeClr val="tx1">
                    <a:lumMod val="85000"/>
                    <a:lumOff val="15000"/>
                  </a:schemeClr>
                </a:solidFill>
                <a:latin typeface="+mj-lt"/>
                <a:cs typeface="Arial" pitchFamily="34" charset="0"/>
              </a:rPr>
              <a:t>¹University of Minnesota Residential Information Systems Project, “People with IDD in the United States”. Retrieved from: https://risp.umn.edu</a:t>
            </a:r>
          </a:p>
        </p:txBody>
      </p:sp>
    </p:spTree>
    <p:extLst>
      <p:ext uri="{BB962C8B-B14F-4D97-AF65-F5344CB8AC3E}">
        <p14:creationId xmlns:p14="http://schemas.microsoft.com/office/powerpoint/2010/main" val="418423166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txBox="1">
            <a:spLocks noChangeArrowheads="1"/>
          </p:cNvSpPr>
          <p:nvPr/>
        </p:nvSpPr>
        <p:spPr>
          <a:xfrm>
            <a:off x="712788" y="318008"/>
            <a:ext cx="2971800" cy="828817"/>
          </a:xfrm>
          <a:prstGeom prst="rect">
            <a:avLst/>
          </a:prstGeom>
        </p:spPr>
        <p:txBody>
          <a:bodyPr vert="horz" lIns="91440" tIns="45720" rIns="91440" bIns="45720" rtlCol="0" anchor="t" anchorCtr="0">
            <a:sp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lnSpc>
                <a:spcPts val="2800"/>
              </a:lnSpc>
            </a:pPr>
            <a:r>
              <a:rPr lang="en-US" altLang="en-US" sz="3200" b="1" dirty="0">
                <a:solidFill>
                  <a:srgbClr val="563D82"/>
                </a:solidFill>
                <a:cs typeface="Arial" charset="0"/>
              </a:rPr>
              <a:t>ENHANCED</a:t>
            </a:r>
            <a:br>
              <a:rPr lang="en-US" altLang="en-US" sz="3200" b="1" dirty="0">
                <a:solidFill>
                  <a:srgbClr val="17497B"/>
                </a:solidFill>
                <a:cs typeface="Arial" charset="0"/>
              </a:rPr>
            </a:br>
            <a:r>
              <a:rPr lang="en-US" altLang="en-US" sz="3200" b="1" dirty="0">
                <a:solidFill>
                  <a:srgbClr val="43B02A"/>
                </a:solidFill>
                <a:cs typeface="Arial" charset="0"/>
              </a:rPr>
              <a:t>BENEFITS</a:t>
            </a:r>
          </a:p>
        </p:txBody>
      </p:sp>
      <p:sp>
        <p:nvSpPr>
          <p:cNvPr id="4" name="Content Placeholder 1"/>
          <p:cNvSpPr>
            <a:spLocks noGrp="1"/>
          </p:cNvSpPr>
          <p:nvPr>
            <p:ph idx="1"/>
          </p:nvPr>
        </p:nvSpPr>
        <p:spPr>
          <a:xfrm>
            <a:off x="762000" y="1646237"/>
            <a:ext cx="8153400" cy="4373563"/>
          </a:xfrm>
        </p:spPr>
        <p:txBody>
          <a:bodyPr>
            <a:normAutofit fontScale="85000" lnSpcReduction="20000"/>
          </a:bodyPr>
          <a:lstStyle/>
          <a:p>
            <a:pPr marL="0" indent="0" defTabSz="365760">
              <a:buNone/>
            </a:pPr>
            <a:r>
              <a:rPr lang="en-US" sz="2800" b="1" dirty="0">
                <a:solidFill>
                  <a:schemeClr val="tx1">
                    <a:lumMod val="85000"/>
                    <a:lumOff val="15000"/>
                  </a:schemeClr>
                </a:solidFill>
                <a:latin typeface="+mj-lt"/>
              </a:rPr>
              <a:t>THIRD CLEANING BENEFIT</a:t>
            </a:r>
          </a:p>
          <a:p>
            <a:pPr marL="0" indent="0" defTabSz="365760">
              <a:lnSpc>
                <a:spcPts val="800"/>
              </a:lnSpc>
              <a:buNone/>
            </a:pPr>
            <a:endParaRPr lang="en-US" sz="2000" b="1" dirty="0">
              <a:solidFill>
                <a:schemeClr val="tx1">
                  <a:lumMod val="85000"/>
                  <a:lumOff val="15000"/>
                </a:schemeClr>
              </a:solidFill>
            </a:endParaRPr>
          </a:p>
          <a:p>
            <a:pPr marL="0" indent="0" defTabSz="365760">
              <a:lnSpc>
                <a:spcPct val="110000"/>
              </a:lnSpc>
              <a:buNone/>
            </a:pPr>
            <a:r>
              <a:rPr lang="en-US" sz="2100" dirty="0">
                <a:solidFill>
                  <a:schemeClr val="tx1">
                    <a:lumMod val="85000"/>
                    <a:lumOff val="15000"/>
                  </a:schemeClr>
                </a:solidFill>
                <a:latin typeface="+mj-lt"/>
              </a:rPr>
              <a:t>Members with qualifying medical conditions can register for a third dental</a:t>
            </a:r>
            <a:br>
              <a:rPr lang="en-US" sz="2100" dirty="0">
                <a:solidFill>
                  <a:schemeClr val="tx1">
                    <a:lumMod val="85000"/>
                    <a:lumOff val="15000"/>
                  </a:schemeClr>
                </a:solidFill>
                <a:latin typeface="+mj-lt"/>
              </a:rPr>
            </a:br>
            <a:r>
              <a:rPr lang="en-US" sz="2100" dirty="0">
                <a:solidFill>
                  <a:schemeClr val="tx1">
                    <a:lumMod val="85000"/>
                    <a:lumOff val="15000"/>
                  </a:schemeClr>
                </a:solidFill>
                <a:latin typeface="+mj-lt"/>
              </a:rPr>
              <a:t>cleaning benefit.*</a:t>
            </a:r>
          </a:p>
          <a:p>
            <a:pPr marL="0" indent="0" defTabSz="365760">
              <a:lnSpc>
                <a:spcPts val="700"/>
              </a:lnSpc>
              <a:buNone/>
            </a:pPr>
            <a:endParaRPr lang="en-US" sz="2100" dirty="0">
              <a:solidFill>
                <a:schemeClr val="tx1">
                  <a:lumMod val="85000"/>
                  <a:lumOff val="15000"/>
                </a:schemeClr>
              </a:solidFill>
              <a:latin typeface="+mj-lt"/>
            </a:endParaRPr>
          </a:p>
          <a:p>
            <a:pPr marL="0" indent="0" defTabSz="365760">
              <a:lnSpc>
                <a:spcPct val="110000"/>
              </a:lnSpc>
              <a:buNone/>
            </a:pPr>
            <a:r>
              <a:rPr lang="en-US" sz="2100" dirty="0">
                <a:solidFill>
                  <a:schemeClr val="tx1">
                    <a:lumMod val="85000"/>
                    <a:lumOff val="15000"/>
                  </a:schemeClr>
                </a:solidFill>
                <a:latin typeface="+mj-lt"/>
              </a:rPr>
              <a:t>This benefit is available to members who have had two cleanings during the current benefit period and are:</a:t>
            </a:r>
          </a:p>
          <a:p>
            <a:pPr marL="0" indent="0" defTabSz="365760">
              <a:lnSpc>
                <a:spcPts val="500"/>
              </a:lnSpc>
              <a:buNone/>
            </a:pPr>
            <a:endParaRPr lang="en-US" sz="2100" dirty="0">
              <a:solidFill>
                <a:schemeClr val="tx1">
                  <a:lumMod val="85000"/>
                  <a:lumOff val="15000"/>
                </a:schemeClr>
              </a:solidFill>
              <a:latin typeface="+mj-lt"/>
            </a:endParaRPr>
          </a:p>
          <a:p>
            <a:pPr defTabSz="365760">
              <a:lnSpc>
                <a:spcPct val="110000"/>
              </a:lnSpc>
            </a:pPr>
            <a:r>
              <a:rPr lang="en-US" sz="2100" dirty="0">
                <a:solidFill>
                  <a:schemeClr val="tx1">
                    <a:lumMod val="85000"/>
                    <a:lumOff val="15000"/>
                  </a:schemeClr>
                </a:solidFill>
                <a:latin typeface="+mj-lt"/>
              </a:rPr>
              <a:t>Diabetics</a:t>
            </a:r>
          </a:p>
          <a:p>
            <a:pPr defTabSz="365760">
              <a:lnSpc>
                <a:spcPct val="110000"/>
              </a:lnSpc>
            </a:pPr>
            <a:r>
              <a:rPr lang="en-US" sz="2100" dirty="0">
                <a:solidFill>
                  <a:schemeClr val="tx1">
                    <a:lumMod val="85000"/>
                    <a:lumOff val="15000"/>
                  </a:schemeClr>
                </a:solidFill>
                <a:latin typeface="+mj-lt"/>
              </a:rPr>
              <a:t>In their third trimester of pregnancy</a:t>
            </a:r>
          </a:p>
          <a:p>
            <a:pPr defTabSz="365760">
              <a:lnSpc>
                <a:spcPct val="110000"/>
              </a:lnSpc>
            </a:pPr>
            <a:r>
              <a:rPr lang="en-US" sz="2100" dirty="0">
                <a:solidFill>
                  <a:schemeClr val="tx1">
                    <a:lumMod val="85000"/>
                    <a:lumOff val="15000"/>
                  </a:schemeClr>
                </a:solidFill>
                <a:latin typeface="+mj-lt"/>
              </a:rPr>
              <a:t>Renal dialysis patients</a:t>
            </a:r>
          </a:p>
          <a:p>
            <a:pPr defTabSz="365760">
              <a:lnSpc>
                <a:spcPct val="110000"/>
              </a:lnSpc>
            </a:pPr>
            <a:r>
              <a:rPr lang="en-US" sz="2100" dirty="0">
                <a:solidFill>
                  <a:schemeClr val="tx1">
                    <a:lumMod val="85000"/>
                    <a:lumOff val="15000"/>
                  </a:schemeClr>
                </a:solidFill>
                <a:latin typeface="+mj-lt"/>
              </a:rPr>
              <a:t>Suppressed immune system patients due to chemotherapy, HIV positive, organ transplant or stem cell/bone marrow transplant</a:t>
            </a:r>
          </a:p>
          <a:p>
            <a:pPr defTabSz="365760">
              <a:lnSpc>
                <a:spcPct val="110000"/>
              </a:lnSpc>
            </a:pPr>
            <a:r>
              <a:rPr lang="en-US" sz="2100" dirty="0">
                <a:solidFill>
                  <a:schemeClr val="tx1">
                    <a:lumMod val="85000"/>
                    <a:lumOff val="15000"/>
                  </a:schemeClr>
                </a:solidFill>
                <a:latin typeface="+mj-lt"/>
              </a:rPr>
              <a:t>Head and neck radiation patients</a:t>
            </a:r>
          </a:p>
          <a:p>
            <a:pPr marL="0" indent="0" defTabSz="365760">
              <a:lnSpc>
                <a:spcPts val="800"/>
              </a:lnSpc>
              <a:buNone/>
            </a:pPr>
            <a:endParaRPr lang="en-US" sz="1800" dirty="0">
              <a:solidFill>
                <a:schemeClr val="tx1">
                  <a:lumMod val="85000"/>
                  <a:lumOff val="15000"/>
                </a:schemeClr>
              </a:solidFill>
            </a:endParaRPr>
          </a:p>
          <a:p>
            <a:pPr marL="0" indent="0" defTabSz="365760">
              <a:lnSpc>
                <a:spcPct val="110000"/>
              </a:lnSpc>
              <a:buNone/>
            </a:pPr>
            <a:r>
              <a:rPr lang="en-US" sz="2100" b="1" dirty="0">
                <a:solidFill>
                  <a:schemeClr val="tx1">
                    <a:lumMod val="85000"/>
                    <a:lumOff val="15000"/>
                  </a:schemeClr>
                </a:solidFill>
                <a:latin typeface="+mj-lt"/>
              </a:rPr>
              <a:t>Call our customer service team at 800.352.6132 to register for this benefit.</a:t>
            </a:r>
            <a:endParaRPr lang="en-US" sz="2100" b="1" dirty="0">
              <a:solidFill>
                <a:srgbClr val="43B02A"/>
              </a:solidFill>
              <a:latin typeface="+mj-lt"/>
            </a:endParaRPr>
          </a:p>
        </p:txBody>
      </p:sp>
      <p:sp>
        <p:nvSpPr>
          <p:cNvPr id="5" name="TextBox 4"/>
          <p:cNvSpPr txBox="1"/>
          <p:nvPr/>
        </p:nvSpPr>
        <p:spPr>
          <a:xfrm>
            <a:off x="6781800" y="6477000"/>
            <a:ext cx="2209800" cy="246221"/>
          </a:xfrm>
          <a:prstGeom prst="rect">
            <a:avLst/>
          </a:prstGeom>
          <a:noFill/>
        </p:spPr>
        <p:txBody>
          <a:bodyPr wrap="square" rtlCol="0">
            <a:spAutoFit/>
          </a:bodyPr>
          <a:lstStyle/>
          <a:p>
            <a:r>
              <a:rPr lang="en-US" sz="1000" dirty="0">
                <a:solidFill>
                  <a:schemeClr val="tx1">
                    <a:lumMod val="85000"/>
                    <a:lumOff val="15000"/>
                  </a:schemeClr>
                </a:solidFill>
                <a:latin typeface="+mj-lt"/>
                <a:cs typeface="Arial" pitchFamily="34" charset="0"/>
              </a:rPr>
              <a:t>*Benefit applies to benefit year max.</a:t>
            </a:r>
          </a:p>
        </p:txBody>
      </p:sp>
    </p:spTree>
    <p:extLst>
      <p:ext uri="{BB962C8B-B14F-4D97-AF65-F5344CB8AC3E}">
        <p14:creationId xmlns:p14="http://schemas.microsoft.com/office/powerpoint/2010/main" val="193981171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txBox="1">
            <a:spLocks noChangeArrowheads="1"/>
          </p:cNvSpPr>
          <p:nvPr/>
        </p:nvSpPr>
        <p:spPr>
          <a:xfrm>
            <a:off x="712788" y="318008"/>
            <a:ext cx="2971800" cy="828817"/>
          </a:xfrm>
          <a:prstGeom prst="rect">
            <a:avLst/>
          </a:prstGeom>
        </p:spPr>
        <p:txBody>
          <a:bodyPr vert="horz" lIns="91440" tIns="45720" rIns="91440" bIns="45720" rtlCol="0" anchor="t" anchorCtr="0">
            <a:sp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ts val="2800"/>
              </a:lnSpc>
              <a:spcBef>
                <a:spcPct val="0"/>
              </a:spcBef>
              <a:spcAft>
                <a:spcPts val="0"/>
              </a:spcAft>
              <a:buClrTx/>
              <a:buSzTx/>
              <a:buFontTx/>
              <a:buNone/>
              <a:tabLst/>
              <a:defRPr/>
            </a:pPr>
            <a:r>
              <a:rPr kumimoji="0" lang="en-US" altLang="en-US" sz="3200" b="1" i="0" u="none" strike="noStrike" kern="1200" cap="none" spc="0" normalizeH="0" baseline="0" noProof="0" dirty="0">
                <a:ln>
                  <a:noFill/>
                </a:ln>
                <a:solidFill>
                  <a:srgbClr val="563D82"/>
                </a:solidFill>
                <a:effectLst/>
                <a:uLnTx/>
                <a:uFillTx/>
                <a:latin typeface="Calibri"/>
                <a:ea typeface="+mj-ea"/>
                <a:cs typeface="Arial" charset="0"/>
              </a:rPr>
              <a:t>ENHANCED</a:t>
            </a:r>
            <a:br>
              <a:rPr kumimoji="0" lang="en-US" altLang="en-US" sz="3200" b="1" i="0" u="none" strike="noStrike" kern="1200" cap="none" spc="0" normalizeH="0" baseline="0" noProof="0" dirty="0">
                <a:ln>
                  <a:noFill/>
                </a:ln>
                <a:solidFill>
                  <a:srgbClr val="17497B"/>
                </a:solidFill>
                <a:effectLst/>
                <a:uLnTx/>
                <a:uFillTx/>
                <a:latin typeface="Calibri"/>
                <a:ea typeface="+mj-ea"/>
                <a:cs typeface="Arial" charset="0"/>
              </a:rPr>
            </a:br>
            <a:r>
              <a:rPr kumimoji="0" lang="en-US" altLang="en-US" sz="3200" b="1" i="0" u="none" strike="noStrike" kern="1200" cap="none" spc="0" normalizeH="0" baseline="0" noProof="0" dirty="0">
                <a:ln>
                  <a:noFill/>
                </a:ln>
                <a:solidFill>
                  <a:srgbClr val="43B02A"/>
                </a:solidFill>
                <a:effectLst/>
                <a:uLnTx/>
                <a:uFillTx/>
                <a:latin typeface="Calibri"/>
                <a:ea typeface="+mj-ea"/>
                <a:cs typeface="Arial" charset="0"/>
              </a:rPr>
              <a:t>BENEFITS</a:t>
            </a:r>
          </a:p>
        </p:txBody>
      </p:sp>
      <p:sp>
        <p:nvSpPr>
          <p:cNvPr id="4" name="Content Placeholder 1"/>
          <p:cNvSpPr>
            <a:spLocks noGrp="1"/>
          </p:cNvSpPr>
          <p:nvPr>
            <p:ph idx="1"/>
          </p:nvPr>
        </p:nvSpPr>
        <p:spPr>
          <a:xfrm>
            <a:off x="762000" y="1628496"/>
            <a:ext cx="7620000" cy="1524000"/>
          </a:xfrm>
        </p:spPr>
        <p:txBody>
          <a:bodyPr>
            <a:normAutofit lnSpcReduction="10000"/>
          </a:bodyPr>
          <a:lstStyle/>
          <a:p>
            <a:pPr marL="0" lvl="0" indent="0" defTabSz="365760">
              <a:spcBef>
                <a:spcPts val="0"/>
              </a:spcBef>
              <a:buNone/>
            </a:pPr>
            <a:r>
              <a:rPr lang="en-US" sz="2400" b="1" dirty="0">
                <a:solidFill>
                  <a:schemeClr val="tx1">
                    <a:lumMod val="85000"/>
                    <a:lumOff val="15000"/>
                  </a:schemeClr>
                </a:solidFill>
                <a:latin typeface="Calibri"/>
                <a:cs typeface="+mn-cs"/>
              </a:rPr>
              <a:t>CHECKUP PLUS</a:t>
            </a:r>
            <a:r>
              <a:rPr lang="en-US" sz="2400" b="1" baseline="30000" dirty="0">
                <a:solidFill>
                  <a:schemeClr val="tx1">
                    <a:lumMod val="85000"/>
                    <a:lumOff val="15000"/>
                  </a:schemeClr>
                </a:solidFill>
                <a:latin typeface="Calibri"/>
                <a:cs typeface="+mn-cs"/>
              </a:rPr>
              <a:t>TM</a:t>
            </a:r>
            <a:endParaRPr lang="en-US" sz="2400" b="1" dirty="0">
              <a:solidFill>
                <a:schemeClr val="tx1">
                  <a:lumMod val="85000"/>
                  <a:lumOff val="15000"/>
                </a:schemeClr>
              </a:solidFill>
              <a:latin typeface="Calibri"/>
              <a:cs typeface="+mn-cs"/>
            </a:endParaRPr>
          </a:p>
          <a:p>
            <a:pPr marL="0" indent="0" defTabSz="365760">
              <a:lnSpc>
                <a:spcPts val="800"/>
              </a:lnSpc>
              <a:buNone/>
            </a:pPr>
            <a:endParaRPr lang="en-US" sz="2000" b="1" dirty="0">
              <a:solidFill>
                <a:schemeClr val="tx1">
                  <a:lumMod val="85000"/>
                  <a:lumOff val="15000"/>
                </a:schemeClr>
              </a:solidFill>
            </a:endParaRPr>
          </a:p>
          <a:p>
            <a:pPr marL="0" indent="0" defTabSz="365760">
              <a:lnSpc>
                <a:spcPct val="110000"/>
              </a:lnSpc>
              <a:buNone/>
            </a:pPr>
            <a:r>
              <a:rPr lang="en-US" sz="1800" dirty="0">
                <a:solidFill>
                  <a:schemeClr val="tx1">
                    <a:lumMod val="85000"/>
                    <a:lumOff val="15000"/>
                  </a:schemeClr>
                </a:solidFill>
                <a:latin typeface="+mj-lt"/>
              </a:rPr>
              <a:t>With the </a:t>
            </a:r>
            <a:r>
              <a:rPr lang="en-US" sz="1800" dirty="0" err="1">
                <a:solidFill>
                  <a:schemeClr val="tx1">
                    <a:lumMod val="85000"/>
                    <a:lumOff val="15000"/>
                  </a:schemeClr>
                </a:solidFill>
                <a:latin typeface="+mj-lt"/>
              </a:rPr>
              <a:t>CheckUp</a:t>
            </a:r>
            <a:r>
              <a:rPr lang="en-US" sz="1800" dirty="0">
                <a:solidFill>
                  <a:schemeClr val="tx1">
                    <a:lumMod val="85000"/>
                    <a:lumOff val="15000"/>
                  </a:schemeClr>
                </a:solidFill>
                <a:latin typeface="+mj-lt"/>
              </a:rPr>
              <a:t> Plus program, preventive and diagnostic services, like cleanings, X-rays and exams, are not deducted from your annual </a:t>
            </a:r>
            <a:br>
              <a:rPr lang="en-US" sz="1800" dirty="0">
                <a:solidFill>
                  <a:schemeClr val="tx1">
                    <a:lumMod val="85000"/>
                    <a:lumOff val="15000"/>
                  </a:schemeClr>
                </a:solidFill>
                <a:latin typeface="+mj-lt"/>
              </a:rPr>
            </a:br>
            <a:r>
              <a:rPr lang="en-US" sz="1800" dirty="0">
                <a:solidFill>
                  <a:schemeClr val="tx1">
                    <a:lumMod val="85000"/>
                    <a:lumOff val="15000"/>
                  </a:schemeClr>
                </a:solidFill>
                <a:latin typeface="+mj-lt"/>
              </a:rPr>
              <a:t>maximum—giving you more money to use when you need it most.</a:t>
            </a:r>
          </a:p>
        </p:txBody>
      </p:sp>
      <p:sp>
        <p:nvSpPr>
          <p:cNvPr id="8" name="Rectangle 7">
            <a:extLst>
              <a:ext uri="{FF2B5EF4-FFF2-40B4-BE49-F238E27FC236}">
                <a16:creationId xmlns:a16="http://schemas.microsoft.com/office/drawing/2014/main" id="{F88B5569-8610-4BAE-B4A2-5722CDC46051}"/>
              </a:ext>
            </a:extLst>
          </p:cNvPr>
          <p:cNvSpPr/>
          <p:nvPr/>
        </p:nvSpPr>
        <p:spPr>
          <a:xfrm>
            <a:off x="685800" y="6002179"/>
            <a:ext cx="7162800" cy="246221"/>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schemeClr val="tx1">
                    <a:lumMod val="85000"/>
                    <a:lumOff val="15000"/>
                  </a:schemeClr>
                </a:solidFill>
                <a:effectLst/>
                <a:uLnTx/>
                <a:uFillTx/>
                <a:latin typeface="Calibri"/>
                <a:ea typeface="+mn-ea"/>
                <a:cs typeface="Arial" pitchFamily="34" charset="0"/>
              </a:rPr>
              <a:t>Chart above is for illustrative purposes only. Assumes services are provided by Delta Dental network dentists. Actual savings may vary.</a:t>
            </a:r>
          </a:p>
        </p:txBody>
      </p:sp>
      <p:sp>
        <p:nvSpPr>
          <p:cNvPr id="6" name="Content Placeholder 1">
            <a:extLst>
              <a:ext uri="{FF2B5EF4-FFF2-40B4-BE49-F238E27FC236}">
                <a16:creationId xmlns:a16="http://schemas.microsoft.com/office/drawing/2014/main" id="{D1C18107-AEBF-48C3-885B-5A76930E2070}"/>
              </a:ext>
            </a:extLst>
          </p:cNvPr>
          <p:cNvSpPr txBox="1">
            <a:spLocks/>
          </p:cNvSpPr>
          <p:nvPr/>
        </p:nvSpPr>
        <p:spPr>
          <a:xfrm>
            <a:off x="685800" y="3381096"/>
            <a:ext cx="7620000" cy="485225"/>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Wingdings" pitchFamily="2" charset="2"/>
              <a:buChar char="§"/>
              <a:defRPr sz="3200" kern="1200">
                <a:solidFill>
                  <a:schemeClr val="tx1"/>
                </a:solidFill>
                <a:latin typeface="Arial" pitchFamily="34" charset="0"/>
                <a:ea typeface="+mn-ea"/>
                <a:cs typeface="Arial" pitchFamily="34" charset="0"/>
              </a:defRPr>
            </a:lvl1pPr>
            <a:lvl2pPr marL="742950" indent="-285750" algn="l" defTabSz="914400" rtl="0" eaLnBrk="1" latinLnBrk="0" hangingPunct="1">
              <a:spcBef>
                <a:spcPct val="20000"/>
              </a:spcBef>
              <a:buFont typeface="Wingdings" pitchFamily="2" charset="2"/>
              <a:buChar char="§"/>
              <a:defRPr sz="2800" kern="1200">
                <a:solidFill>
                  <a:schemeClr val="tx1"/>
                </a:solidFill>
                <a:latin typeface="Arial" pitchFamily="34" charset="0"/>
                <a:ea typeface="+mn-ea"/>
                <a:cs typeface="Arial" pitchFamily="34" charset="0"/>
              </a:defRPr>
            </a:lvl2pPr>
            <a:lvl3pPr marL="1143000" indent="-228600" algn="l" defTabSz="914400" rtl="0" eaLnBrk="1" latinLnBrk="0" hangingPunct="1">
              <a:spcBef>
                <a:spcPct val="20000"/>
              </a:spcBef>
              <a:buFont typeface="Wingdings" pitchFamily="2" charset="2"/>
              <a:buChar char="§"/>
              <a:defRPr sz="2400" kern="1200">
                <a:solidFill>
                  <a:schemeClr val="tx1"/>
                </a:solidFill>
                <a:latin typeface="Arial" pitchFamily="34" charset="0"/>
                <a:ea typeface="+mn-ea"/>
                <a:cs typeface="Arial" pitchFamily="34" charset="0"/>
              </a:defRPr>
            </a:lvl3pPr>
            <a:lvl4pPr marL="1600200" indent="-228600" algn="l" defTabSz="914400" rtl="0" eaLnBrk="1" latinLnBrk="0" hangingPunct="1">
              <a:spcBef>
                <a:spcPct val="20000"/>
              </a:spcBef>
              <a:buFont typeface="Wingdings" pitchFamily="2" charset="2"/>
              <a:buChar char="§"/>
              <a:defRPr sz="2000" kern="1200">
                <a:solidFill>
                  <a:schemeClr val="tx1"/>
                </a:solidFill>
                <a:latin typeface="Arial" pitchFamily="34" charset="0"/>
                <a:ea typeface="+mn-ea"/>
                <a:cs typeface="Arial" pitchFamily="34" charset="0"/>
              </a:defRPr>
            </a:lvl4pPr>
            <a:lvl5pPr marL="2057400" indent="-228600" algn="l" defTabSz="914400" rtl="0" eaLnBrk="1" latinLnBrk="0" hangingPunct="1">
              <a:spcBef>
                <a:spcPct val="20000"/>
              </a:spcBef>
              <a:buFont typeface="Wingdings" pitchFamily="2" charset="2"/>
              <a:buChar char="§"/>
              <a:defRPr sz="2000" kern="1200">
                <a:solidFill>
                  <a:schemeClr val="tx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365760" rtl="0" eaLnBrk="1" fontAlgn="auto" latinLnBrk="0" hangingPunct="1">
              <a:lnSpc>
                <a:spcPct val="100000"/>
              </a:lnSpc>
              <a:spcBef>
                <a:spcPts val="0"/>
              </a:spcBef>
              <a:spcAft>
                <a:spcPts val="0"/>
              </a:spcAft>
              <a:buClrTx/>
              <a:buSzTx/>
              <a:buFont typeface="Wingdings" pitchFamily="2" charset="2"/>
              <a:buNone/>
              <a:tabLst/>
              <a:defRPr/>
            </a:pPr>
            <a:r>
              <a:rPr kumimoji="0" lang="en-US" sz="1400" b="1" i="0" u="none" strike="noStrike" kern="1200" cap="none" spc="0" normalizeH="0" baseline="0" noProof="0" dirty="0">
                <a:ln>
                  <a:noFill/>
                </a:ln>
                <a:solidFill>
                  <a:schemeClr val="tx1">
                    <a:lumMod val="85000"/>
                    <a:lumOff val="15000"/>
                  </a:schemeClr>
                </a:solidFill>
                <a:effectLst/>
                <a:uLnTx/>
                <a:uFillTx/>
                <a:latin typeface="Calibri"/>
                <a:ea typeface="+mn-ea"/>
                <a:cs typeface="Arial" pitchFamily="34" charset="0"/>
              </a:rPr>
              <a:t>Example of savings from </a:t>
            </a:r>
            <a:r>
              <a:rPr kumimoji="0" lang="en-US" sz="1400" b="1" i="0" u="none" strike="noStrike" kern="1200" cap="none" spc="0" normalizeH="0" baseline="0" noProof="0" dirty="0" err="1">
                <a:ln>
                  <a:noFill/>
                </a:ln>
                <a:solidFill>
                  <a:schemeClr val="tx1">
                    <a:lumMod val="85000"/>
                    <a:lumOff val="15000"/>
                  </a:schemeClr>
                </a:solidFill>
                <a:effectLst/>
                <a:uLnTx/>
                <a:uFillTx/>
                <a:latin typeface="Calibri"/>
                <a:ea typeface="+mn-ea"/>
                <a:cs typeface="Arial" pitchFamily="34" charset="0"/>
              </a:rPr>
              <a:t>CheckUp</a:t>
            </a:r>
            <a:r>
              <a:rPr kumimoji="0" lang="en-US" sz="1400" b="1" i="0" u="none" strike="noStrike" kern="1200" cap="none" spc="0" normalizeH="0" baseline="0" noProof="0" dirty="0">
                <a:ln>
                  <a:noFill/>
                </a:ln>
                <a:solidFill>
                  <a:schemeClr val="tx1">
                    <a:lumMod val="85000"/>
                    <a:lumOff val="15000"/>
                  </a:schemeClr>
                </a:solidFill>
                <a:effectLst/>
                <a:uLnTx/>
                <a:uFillTx/>
                <a:latin typeface="Calibri"/>
                <a:ea typeface="+mn-ea"/>
                <a:cs typeface="Arial" pitchFamily="34" charset="0"/>
              </a:rPr>
              <a:t> Plus:</a:t>
            </a:r>
          </a:p>
        </p:txBody>
      </p:sp>
      <p:graphicFrame>
        <p:nvGraphicFramePr>
          <p:cNvPr id="10" name="Group 45">
            <a:extLst>
              <a:ext uri="{FF2B5EF4-FFF2-40B4-BE49-F238E27FC236}">
                <a16:creationId xmlns:a16="http://schemas.microsoft.com/office/drawing/2014/main" id="{F79B2F5E-C426-4E4C-ABA8-CB10898DD898}"/>
              </a:ext>
            </a:extLst>
          </p:cNvPr>
          <p:cNvGraphicFramePr>
            <a:graphicFrameLocks noGrp="1"/>
          </p:cNvGraphicFramePr>
          <p:nvPr>
            <p:extLst>
              <p:ext uri="{D42A27DB-BD31-4B8C-83A1-F6EECF244321}">
                <p14:modId xmlns:p14="http://schemas.microsoft.com/office/powerpoint/2010/main" val="3136165068"/>
              </p:ext>
            </p:extLst>
          </p:nvPr>
        </p:nvGraphicFramePr>
        <p:xfrm>
          <a:off x="762000" y="3685050"/>
          <a:ext cx="7468807" cy="2307798"/>
        </p:xfrm>
        <a:graphic>
          <a:graphicData uri="http://schemas.openxmlformats.org/drawingml/2006/table">
            <a:tbl>
              <a:tblPr/>
              <a:tblGrid>
                <a:gridCol w="1524000">
                  <a:extLst>
                    <a:ext uri="{9D8B030D-6E8A-4147-A177-3AD203B41FA5}">
                      <a16:colId xmlns:a16="http://schemas.microsoft.com/office/drawing/2014/main" val="67220493"/>
                    </a:ext>
                  </a:extLst>
                </a:gridCol>
                <a:gridCol w="762000">
                  <a:extLst>
                    <a:ext uri="{9D8B030D-6E8A-4147-A177-3AD203B41FA5}">
                      <a16:colId xmlns:a16="http://schemas.microsoft.com/office/drawing/2014/main" val="20001"/>
                    </a:ext>
                  </a:extLst>
                </a:gridCol>
                <a:gridCol w="1143000">
                  <a:extLst>
                    <a:ext uri="{9D8B030D-6E8A-4147-A177-3AD203B41FA5}">
                      <a16:colId xmlns:a16="http://schemas.microsoft.com/office/drawing/2014/main" val="20002"/>
                    </a:ext>
                  </a:extLst>
                </a:gridCol>
                <a:gridCol w="1981200">
                  <a:extLst>
                    <a:ext uri="{9D8B030D-6E8A-4147-A177-3AD203B41FA5}">
                      <a16:colId xmlns:a16="http://schemas.microsoft.com/office/drawing/2014/main" val="20003"/>
                    </a:ext>
                  </a:extLst>
                </a:gridCol>
                <a:gridCol w="2058607">
                  <a:extLst>
                    <a:ext uri="{9D8B030D-6E8A-4147-A177-3AD203B41FA5}">
                      <a16:colId xmlns:a16="http://schemas.microsoft.com/office/drawing/2014/main" val="834936736"/>
                    </a:ext>
                  </a:extLst>
                </a:gridCol>
              </a:tblGrid>
              <a:tr h="772402">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b="1" i="0" u="none" strike="noStrike" kern="1200" cap="none" normalizeH="0" baseline="0" dirty="0">
                          <a:ln>
                            <a:noFill/>
                          </a:ln>
                          <a:solidFill>
                            <a:schemeClr val="bg1"/>
                          </a:solidFill>
                          <a:effectLst/>
                          <a:latin typeface="+mn-lt"/>
                          <a:ea typeface="MS PGothic" charset="0"/>
                          <a:cs typeface="Arial" charset="0"/>
                        </a:rPr>
                        <a:t>Annual Preventive Services</a:t>
                      </a:r>
                    </a:p>
                  </a:txBody>
                  <a:tcPr marL="68580" marR="68580" marT="34290" marB="34290" anchor="ctr" horzOverflow="overflow">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solidFill>
                      <a:srgbClr val="43B02A"/>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b="1" i="0" u="none" strike="noStrike" kern="1200" cap="none" normalizeH="0" baseline="0" dirty="0">
                          <a:ln>
                            <a:noFill/>
                          </a:ln>
                          <a:solidFill>
                            <a:schemeClr val="bg1"/>
                          </a:solidFill>
                          <a:effectLst/>
                          <a:latin typeface="+mn-lt"/>
                          <a:ea typeface="MS PGothic" charset="0"/>
                          <a:cs typeface="Arial" charset="0"/>
                        </a:rPr>
                        <a:t>Member Pays</a:t>
                      </a:r>
                    </a:p>
                  </a:txBody>
                  <a:tcPr marL="68580" marR="68580" marT="34290" marB="34290" anchor="ctr" horzOverflow="overflow">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solidFill>
                      <a:srgbClr val="43B02A"/>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chemeClr val="bg1"/>
                          </a:solidFill>
                          <a:effectLst/>
                          <a:latin typeface="+mn-lt"/>
                          <a:ea typeface="MS PGothic" charset="0"/>
                          <a:cs typeface="Arial" charset="0"/>
                        </a:rPr>
                        <a:t>Delta Dental Pays</a:t>
                      </a:r>
                    </a:p>
                  </a:txBody>
                  <a:tcPr marL="68580" marR="68580" marT="34290" marB="34290" anchor="ctr" horzOverflow="overflow">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solidFill>
                      <a:srgbClr val="43B02A"/>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1200" b="1" i="0" u="none" strike="noStrike" cap="none" normalizeH="0" baseline="0" dirty="0">
                          <a:ln>
                            <a:noFill/>
                          </a:ln>
                          <a:solidFill>
                            <a:schemeClr val="bg1"/>
                          </a:solidFill>
                          <a:effectLst/>
                          <a:latin typeface="+mn-lt"/>
                          <a:ea typeface="MS PGothic" charset="0"/>
                          <a:cs typeface="Arial" charset="0"/>
                        </a:rPr>
                        <a:t>Annual Maximum Remaining WITHOUT </a:t>
                      </a:r>
                      <a:r>
                        <a:rPr kumimoji="0" lang="en-US" sz="1200" b="1" i="0" u="none" strike="noStrike" cap="none" normalizeH="0" baseline="0" dirty="0" err="1">
                          <a:ln>
                            <a:noFill/>
                          </a:ln>
                          <a:solidFill>
                            <a:schemeClr val="bg1"/>
                          </a:solidFill>
                          <a:effectLst/>
                          <a:latin typeface="+mn-lt"/>
                          <a:ea typeface="MS PGothic" charset="0"/>
                          <a:cs typeface="Arial" charset="0"/>
                        </a:rPr>
                        <a:t>CheckUp</a:t>
                      </a:r>
                      <a:r>
                        <a:rPr kumimoji="0" lang="en-US" sz="1200" b="1" i="0" u="none" strike="noStrike" cap="none" normalizeH="0" baseline="0" dirty="0">
                          <a:ln>
                            <a:noFill/>
                          </a:ln>
                          <a:solidFill>
                            <a:schemeClr val="bg1"/>
                          </a:solidFill>
                          <a:effectLst/>
                          <a:latin typeface="+mn-lt"/>
                          <a:ea typeface="MS PGothic" charset="0"/>
                          <a:cs typeface="Arial" charset="0"/>
                        </a:rPr>
                        <a:t> Plus</a:t>
                      </a:r>
                    </a:p>
                  </a:txBody>
                  <a:tcPr marL="68580" marR="68580" marT="34290" marB="34290" anchor="ctr" horzOverflow="overflow">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solidFill>
                      <a:srgbClr val="43B02A"/>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200" b="1" i="0" u="none" strike="noStrike" cap="none" normalizeH="0" baseline="0" dirty="0">
                          <a:ln>
                            <a:noFill/>
                          </a:ln>
                          <a:solidFill>
                            <a:schemeClr val="bg1"/>
                          </a:solidFill>
                          <a:effectLst/>
                          <a:latin typeface="+mn-lt"/>
                          <a:ea typeface="MS PGothic" charset="0"/>
                          <a:cs typeface="Arial" charset="0"/>
                        </a:rPr>
                        <a:t>Annual Maximum Remaining WITH </a:t>
                      </a:r>
                      <a:r>
                        <a:rPr kumimoji="0" lang="en-US" sz="1200" b="1" i="0" u="none" strike="noStrike" cap="none" normalizeH="0" baseline="0" dirty="0" err="1">
                          <a:ln>
                            <a:noFill/>
                          </a:ln>
                          <a:solidFill>
                            <a:schemeClr val="bg1"/>
                          </a:solidFill>
                          <a:effectLst/>
                          <a:latin typeface="+mn-lt"/>
                          <a:ea typeface="MS PGothic" charset="0"/>
                          <a:cs typeface="Arial" charset="0"/>
                        </a:rPr>
                        <a:t>CheckUp</a:t>
                      </a:r>
                      <a:r>
                        <a:rPr kumimoji="0" lang="en-US" sz="1200" b="1" i="0" u="none" strike="noStrike" cap="none" normalizeH="0" baseline="0" dirty="0">
                          <a:ln>
                            <a:noFill/>
                          </a:ln>
                          <a:solidFill>
                            <a:schemeClr val="bg1"/>
                          </a:solidFill>
                          <a:effectLst/>
                          <a:latin typeface="+mn-lt"/>
                          <a:ea typeface="MS PGothic" charset="0"/>
                          <a:cs typeface="Arial" charset="0"/>
                        </a:rPr>
                        <a:t> Plus</a:t>
                      </a:r>
                    </a:p>
                  </a:txBody>
                  <a:tcPr marL="68580" marR="68580" marT="34290" marB="34290" anchor="ctr" horzOverflow="overflow">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solidFill>
                      <a:srgbClr val="43B02A"/>
                    </a:solidFill>
                  </a:tcPr>
                </a:tc>
                <a:extLst>
                  <a:ext uri="{0D108BD9-81ED-4DB2-BD59-A6C34878D82A}">
                    <a16:rowId xmlns:a16="http://schemas.microsoft.com/office/drawing/2014/main" val="10000"/>
                  </a:ext>
                </a:extLst>
              </a:tr>
              <a:tr h="381000">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1200" b="0" i="0" u="none" strike="noStrike" kern="1200" cap="none" normalizeH="0" baseline="0" dirty="0">
                          <a:ln>
                            <a:noFill/>
                          </a:ln>
                          <a:solidFill>
                            <a:schemeClr val="tx1"/>
                          </a:solidFill>
                          <a:effectLst/>
                          <a:latin typeface="+mn-lt"/>
                          <a:ea typeface="MS PGothic" charset="0"/>
                          <a:cs typeface="Arial" charset="0"/>
                        </a:rPr>
                        <a:t>2 cleanings</a:t>
                      </a:r>
                    </a:p>
                  </a:txBody>
                  <a:tcPr marL="68580" marR="68580" marT="34290" marB="34290" anchor="ctr" horzOverflow="overflow">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1200" b="0" i="0" u="none" strike="noStrike" kern="1200" cap="none" normalizeH="0" baseline="0" dirty="0">
                          <a:ln>
                            <a:noFill/>
                          </a:ln>
                          <a:solidFill>
                            <a:schemeClr val="tx1"/>
                          </a:solidFill>
                          <a:effectLst/>
                          <a:latin typeface="+mn-lt"/>
                          <a:ea typeface="MS PGothic" charset="0"/>
                          <a:cs typeface="Arial" charset="0"/>
                        </a:rPr>
                        <a:t>$0</a:t>
                      </a:r>
                    </a:p>
                  </a:txBody>
                  <a:tcPr marL="68580" marR="68580" marT="34290" marB="34290" anchor="ctr" horzOverflow="overflow">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solidFill>
                      <a:srgbClr val="F2F2F2"/>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1200" b="0" i="0" u="none" strike="noStrike" kern="1200" cap="none" normalizeH="0" baseline="0" dirty="0">
                          <a:ln>
                            <a:noFill/>
                          </a:ln>
                          <a:solidFill>
                            <a:schemeClr val="tx1"/>
                          </a:solidFill>
                          <a:effectLst/>
                          <a:latin typeface="+mn-lt"/>
                          <a:ea typeface="MS PGothic" charset="0"/>
                          <a:cs typeface="Arial" charset="0"/>
                        </a:rPr>
                        <a:t>$140</a:t>
                      </a:r>
                    </a:p>
                  </a:txBody>
                  <a:tcPr marL="68580" marR="68580" marT="34290" marB="34290" anchor="ctr" horzOverflow="overflow">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1200" b="0" i="0" u="none" strike="noStrike" kern="1200" cap="none" normalizeH="0" baseline="0" dirty="0">
                          <a:ln>
                            <a:noFill/>
                          </a:ln>
                          <a:solidFill>
                            <a:schemeClr val="tx1"/>
                          </a:solidFill>
                          <a:effectLst/>
                          <a:latin typeface="+mn-lt"/>
                          <a:ea typeface="MS PGothic" charset="0"/>
                          <a:cs typeface="Arial" charset="0"/>
                        </a:rPr>
                        <a:t>$1,860</a:t>
                      </a:r>
                    </a:p>
                  </a:txBody>
                  <a:tcPr marL="68580" marR="68580" marT="34290" marB="34290" anchor="ctr" horzOverflow="overflow">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solidFill>
                      <a:schemeClr val="bg1">
                        <a:lumMod val="95000"/>
                      </a:schemeClr>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dirty="0">
                          <a:ln>
                            <a:noFill/>
                          </a:ln>
                          <a:solidFill>
                            <a:schemeClr val="tx1"/>
                          </a:solidFill>
                          <a:effectLst/>
                          <a:latin typeface="+mn-lt"/>
                          <a:ea typeface="MS PGothic" charset="0"/>
                          <a:cs typeface="Arial" charset="0"/>
                        </a:rPr>
                        <a:t>$2,000</a:t>
                      </a:r>
                    </a:p>
                  </a:txBody>
                  <a:tcPr marL="68580" marR="68580" marT="34290" marB="34290" anchor="ctr" horzOverflow="overflow">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381000">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1200" b="0" i="0" u="none" strike="noStrike" kern="1200" cap="none" normalizeH="0" baseline="0" dirty="0">
                          <a:ln>
                            <a:noFill/>
                          </a:ln>
                          <a:solidFill>
                            <a:schemeClr val="tx1"/>
                          </a:solidFill>
                          <a:effectLst/>
                          <a:latin typeface="+mn-lt"/>
                          <a:ea typeface="MS PGothic" charset="0"/>
                          <a:cs typeface="Arial" charset="0"/>
                        </a:rPr>
                        <a:t>2 exams</a:t>
                      </a:r>
                    </a:p>
                  </a:txBody>
                  <a:tcPr marL="68580" marR="68580" marT="34290" marB="34290" anchor="ctr" horzOverflow="overflow">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1200" b="0" i="0" u="none" strike="noStrike" kern="1200" cap="none" normalizeH="0" baseline="0" dirty="0">
                          <a:ln>
                            <a:noFill/>
                          </a:ln>
                          <a:solidFill>
                            <a:schemeClr val="tx1"/>
                          </a:solidFill>
                          <a:effectLst/>
                          <a:latin typeface="+mn-lt"/>
                          <a:ea typeface="MS PGothic" charset="0"/>
                          <a:cs typeface="Arial" charset="0"/>
                        </a:rPr>
                        <a:t>$0</a:t>
                      </a:r>
                    </a:p>
                  </a:txBody>
                  <a:tcPr marL="68580" marR="68580" marT="34290" marB="34290" anchor="ctr" horzOverflow="overflow">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solidFill>
                      <a:srgbClr val="F2F2F2"/>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1200" b="0" i="0" u="none" strike="noStrike" kern="1200" cap="none" normalizeH="0" baseline="0" dirty="0">
                          <a:ln>
                            <a:noFill/>
                          </a:ln>
                          <a:solidFill>
                            <a:schemeClr val="tx1"/>
                          </a:solidFill>
                          <a:effectLst/>
                          <a:latin typeface="+mn-lt"/>
                          <a:ea typeface="MS PGothic" charset="0"/>
                          <a:cs typeface="Arial" charset="0"/>
                        </a:rPr>
                        <a:t>$82</a:t>
                      </a:r>
                    </a:p>
                  </a:txBody>
                  <a:tcPr marL="68580" marR="68580" marT="34290" marB="34290" anchor="ctr" horzOverflow="overflow">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1200" b="0" i="0" u="none" strike="noStrike" kern="1200" cap="none" normalizeH="0" baseline="0" dirty="0">
                          <a:ln>
                            <a:noFill/>
                          </a:ln>
                          <a:solidFill>
                            <a:schemeClr val="tx1"/>
                          </a:solidFill>
                          <a:effectLst/>
                          <a:latin typeface="+mn-lt"/>
                          <a:ea typeface="MS PGothic" charset="0"/>
                          <a:cs typeface="Arial" charset="0"/>
                        </a:rPr>
                        <a:t>$1,918</a:t>
                      </a:r>
                    </a:p>
                  </a:txBody>
                  <a:tcPr marL="68580" marR="68580" marT="34290" marB="34290" anchor="ctr" horzOverflow="overflow">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solidFill>
                      <a:srgbClr val="F2F2F2"/>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dirty="0">
                          <a:ln>
                            <a:noFill/>
                          </a:ln>
                          <a:solidFill>
                            <a:schemeClr val="tx1"/>
                          </a:solidFill>
                          <a:effectLst/>
                          <a:latin typeface="+mn-lt"/>
                          <a:ea typeface="MS PGothic" charset="0"/>
                          <a:cs typeface="Arial" charset="0"/>
                        </a:rPr>
                        <a:t>$2,000</a:t>
                      </a:r>
                    </a:p>
                  </a:txBody>
                  <a:tcPr marL="68580" marR="68580" marT="34290" marB="34290" anchor="ctr" horzOverflow="overflow">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381000">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1200" b="0" i="0" u="none" strike="noStrike" kern="1200" cap="none" normalizeH="0" baseline="0" dirty="0">
                          <a:ln>
                            <a:noFill/>
                          </a:ln>
                          <a:solidFill>
                            <a:schemeClr val="tx1"/>
                          </a:solidFill>
                          <a:effectLst/>
                          <a:latin typeface="+mn-lt"/>
                          <a:ea typeface="MS PGothic" charset="0"/>
                          <a:cs typeface="Arial" charset="0"/>
                        </a:rPr>
                        <a:t>1 set of X-rays</a:t>
                      </a:r>
                    </a:p>
                  </a:txBody>
                  <a:tcPr marL="68580" marR="68580" marT="34290" marB="34290" anchor="ctr" horzOverflow="overflow">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1200" b="0" i="0" u="none" strike="noStrike" kern="1200" cap="none" normalizeH="0" baseline="0" dirty="0">
                          <a:ln>
                            <a:noFill/>
                          </a:ln>
                          <a:solidFill>
                            <a:schemeClr val="tx1"/>
                          </a:solidFill>
                          <a:effectLst/>
                          <a:latin typeface="+mn-lt"/>
                          <a:ea typeface="MS PGothic" charset="0"/>
                          <a:cs typeface="Arial" charset="0"/>
                        </a:rPr>
                        <a:t>$0</a:t>
                      </a:r>
                    </a:p>
                  </a:txBody>
                  <a:tcPr marL="68580" marR="68580" marT="34290" marB="34290" anchor="ctr" horzOverflow="overflow">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solidFill>
                      <a:srgbClr val="F2F2F2"/>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1200" b="0" i="0" u="none" strike="noStrike" kern="1200" cap="none" normalizeH="0" baseline="0" dirty="0">
                          <a:ln>
                            <a:noFill/>
                          </a:ln>
                          <a:solidFill>
                            <a:schemeClr val="tx1"/>
                          </a:solidFill>
                          <a:effectLst/>
                          <a:latin typeface="+mn-lt"/>
                          <a:ea typeface="MS PGothic" charset="0"/>
                          <a:cs typeface="Arial" charset="0"/>
                        </a:rPr>
                        <a:t>$92</a:t>
                      </a:r>
                    </a:p>
                  </a:txBody>
                  <a:tcPr marL="68580" marR="68580" marT="34290" marB="34290" anchor="ctr" horzOverflow="overflow">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1200" b="0" i="0" u="none" strike="noStrike" kern="1200" cap="none" normalizeH="0" baseline="0" dirty="0">
                          <a:ln>
                            <a:noFill/>
                          </a:ln>
                          <a:solidFill>
                            <a:schemeClr val="tx1"/>
                          </a:solidFill>
                          <a:effectLst/>
                          <a:latin typeface="+mn-lt"/>
                          <a:ea typeface="MS PGothic" charset="0"/>
                          <a:cs typeface="Arial" charset="0"/>
                        </a:rPr>
                        <a:t>$1,908</a:t>
                      </a:r>
                    </a:p>
                  </a:txBody>
                  <a:tcPr marL="68580" marR="68580" marT="34290" marB="34290" anchor="ctr" horzOverflow="overflow">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solidFill>
                      <a:schemeClr val="bg1">
                        <a:lumMod val="95000"/>
                      </a:schemeClr>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dirty="0">
                          <a:ln>
                            <a:noFill/>
                          </a:ln>
                          <a:solidFill>
                            <a:schemeClr val="tx1"/>
                          </a:solidFill>
                          <a:effectLst/>
                          <a:latin typeface="+mn-lt"/>
                          <a:ea typeface="MS PGothic" charset="0"/>
                          <a:cs typeface="Arial" charset="0"/>
                        </a:rPr>
                        <a:t>$2,000</a:t>
                      </a:r>
                    </a:p>
                  </a:txBody>
                  <a:tcPr marL="68580" marR="68580" marT="34290" marB="34290" anchor="ctr" horzOverflow="overflow">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392396">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1200" b="1" i="0" u="none" strike="noStrike" kern="1200" cap="none" normalizeH="0" baseline="0" dirty="0">
                          <a:ln>
                            <a:noFill/>
                          </a:ln>
                          <a:solidFill>
                            <a:schemeClr val="tx1"/>
                          </a:solidFill>
                          <a:effectLst/>
                          <a:latin typeface="+mn-lt"/>
                          <a:ea typeface="MS PGothic" charset="0"/>
                          <a:cs typeface="Arial" charset="0"/>
                        </a:rPr>
                        <a:t>Total</a:t>
                      </a:r>
                    </a:p>
                  </a:txBody>
                  <a:tcPr marL="68580" marR="68580" marT="34290" marB="34290" anchor="ctr" horzOverflow="overflow">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1200" b="1" i="0" u="none" strike="noStrike" kern="1200" cap="none" normalizeH="0" baseline="0" dirty="0">
                          <a:ln>
                            <a:noFill/>
                          </a:ln>
                          <a:solidFill>
                            <a:schemeClr val="tx1"/>
                          </a:solidFill>
                          <a:effectLst/>
                          <a:latin typeface="+mn-lt"/>
                          <a:ea typeface="MS PGothic" charset="0"/>
                          <a:cs typeface="Arial" charset="0"/>
                        </a:rPr>
                        <a:t>$0</a:t>
                      </a:r>
                    </a:p>
                  </a:txBody>
                  <a:tcPr marL="68580" marR="68580" marT="34290" marB="34290" anchor="ctr" horzOverflow="overflow">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solidFill>
                      <a:srgbClr val="F2F2F2"/>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1200" b="1" i="0" u="none" strike="noStrike" kern="1200" cap="none" normalizeH="0" baseline="0" dirty="0">
                          <a:ln>
                            <a:noFill/>
                          </a:ln>
                          <a:solidFill>
                            <a:schemeClr val="tx1"/>
                          </a:solidFill>
                          <a:effectLst/>
                          <a:latin typeface="+mn-lt"/>
                          <a:ea typeface="MS PGothic" charset="0"/>
                          <a:cs typeface="Arial" charset="0"/>
                        </a:rPr>
                        <a:t>$314</a:t>
                      </a:r>
                    </a:p>
                  </a:txBody>
                  <a:tcPr marL="68580" marR="68580" marT="34290" marB="34290" anchor="ctr" horzOverflow="overflow">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1200" b="1" i="0" u="none" strike="noStrike" kern="1200" cap="none" normalizeH="0" baseline="0" dirty="0">
                          <a:ln>
                            <a:noFill/>
                          </a:ln>
                          <a:solidFill>
                            <a:schemeClr val="tx1"/>
                          </a:solidFill>
                          <a:effectLst/>
                          <a:latin typeface="+mn-lt"/>
                          <a:ea typeface="MS PGothic" charset="0"/>
                          <a:cs typeface="Arial" charset="0"/>
                        </a:rPr>
                        <a:t>$1,686</a:t>
                      </a:r>
                    </a:p>
                  </a:txBody>
                  <a:tcPr marL="68580" marR="68580" marT="34290" marB="34290" anchor="ctr" horzOverflow="overflow">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solidFill>
                      <a:schemeClr val="bg1">
                        <a:lumMod val="95000"/>
                      </a:schemeClr>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1200" b="1" i="0" u="none" strike="noStrike" cap="none" normalizeH="0" baseline="0" dirty="0">
                          <a:ln>
                            <a:noFill/>
                          </a:ln>
                          <a:solidFill>
                            <a:schemeClr val="tx1"/>
                          </a:solidFill>
                          <a:effectLst/>
                          <a:latin typeface="+mn-lt"/>
                          <a:ea typeface="MS PGothic" charset="0"/>
                          <a:cs typeface="Arial" charset="0"/>
                        </a:rPr>
                        <a:t>$2,000</a:t>
                      </a:r>
                    </a:p>
                  </a:txBody>
                  <a:tcPr marL="68580" marR="68580" marT="34290" marB="34290" anchor="ctr" horzOverflow="overflow">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Tree>
    <p:extLst>
      <p:ext uri="{BB962C8B-B14F-4D97-AF65-F5344CB8AC3E}">
        <p14:creationId xmlns:p14="http://schemas.microsoft.com/office/powerpoint/2010/main" val="73590848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txBox="1">
            <a:spLocks noChangeArrowheads="1"/>
          </p:cNvSpPr>
          <p:nvPr/>
        </p:nvSpPr>
        <p:spPr>
          <a:xfrm>
            <a:off x="712788" y="318008"/>
            <a:ext cx="3173412" cy="1188146"/>
          </a:xfrm>
          <a:prstGeom prst="rect">
            <a:avLst/>
          </a:prstGeom>
        </p:spPr>
        <p:txBody>
          <a:bodyPr vert="horz" wrap="square" lIns="91440" tIns="45720" rIns="91440" bIns="45720" rtlCol="0" anchor="t" anchorCtr="0">
            <a:sp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lnSpc>
                <a:spcPts val="2800"/>
              </a:lnSpc>
            </a:pPr>
            <a:r>
              <a:rPr lang="en-US" altLang="en-US" sz="3200" b="1" dirty="0">
                <a:solidFill>
                  <a:srgbClr val="563D82"/>
                </a:solidFill>
                <a:cs typeface="Arial" charset="0"/>
              </a:rPr>
              <a:t>VISIT A</a:t>
            </a:r>
            <a:br>
              <a:rPr lang="en-US" altLang="en-US" sz="3200" b="1" dirty="0">
                <a:solidFill>
                  <a:srgbClr val="17497B"/>
                </a:solidFill>
                <a:cs typeface="Arial" charset="0"/>
              </a:rPr>
            </a:br>
            <a:r>
              <a:rPr lang="en-US" altLang="en-US" sz="3200" b="1" dirty="0">
                <a:solidFill>
                  <a:srgbClr val="43B02A"/>
                </a:solidFill>
                <a:cs typeface="Arial" charset="0"/>
              </a:rPr>
              <a:t>NETWORK DENTIST</a:t>
            </a:r>
          </a:p>
        </p:txBody>
      </p:sp>
      <p:sp>
        <p:nvSpPr>
          <p:cNvPr id="4" name="Content Placeholder 1"/>
          <p:cNvSpPr txBox="1">
            <a:spLocks/>
          </p:cNvSpPr>
          <p:nvPr/>
        </p:nvSpPr>
        <p:spPr>
          <a:xfrm>
            <a:off x="762000" y="1752600"/>
            <a:ext cx="3810000" cy="1600200"/>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Wingdings" pitchFamily="2" charset="2"/>
              <a:buChar char="§"/>
              <a:defRPr sz="3200" kern="1200">
                <a:solidFill>
                  <a:schemeClr val="tx1"/>
                </a:solidFill>
                <a:latin typeface="Arial" pitchFamily="34" charset="0"/>
                <a:ea typeface="+mn-ea"/>
                <a:cs typeface="Arial" pitchFamily="34" charset="0"/>
              </a:defRPr>
            </a:lvl1pPr>
            <a:lvl2pPr marL="742950" indent="-285750" algn="l" defTabSz="914400" rtl="0" eaLnBrk="1" latinLnBrk="0" hangingPunct="1">
              <a:spcBef>
                <a:spcPct val="20000"/>
              </a:spcBef>
              <a:buFont typeface="Wingdings" pitchFamily="2" charset="2"/>
              <a:buChar char="§"/>
              <a:defRPr sz="2800" kern="1200">
                <a:solidFill>
                  <a:schemeClr val="tx1"/>
                </a:solidFill>
                <a:latin typeface="Arial" pitchFamily="34" charset="0"/>
                <a:ea typeface="+mn-ea"/>
                <a:cs typeface="Arial" pitchFamily="34" charset="0"/>
              </a:defRPr>
            </a:lvl2pPr>
            <a:lvl3pPr marL="1143000" indent="-228600" algn="l" defTabSz="914400" rtl="0" eaLnBrk="1" latinLnBrk="0" hangingPunct="1">
              <a:spcBef>
                <a:spcPct val="20000"/>
              </a:spcBef>
              <a:buFont typeface="Wingdings" pitchFamily="2" charset="2"/>
              <a:buChar char="§"/>
              <a:defRPr sz="2400" kern="1200">
                <a:solidFill>
                  <a:schemeClr val="tx1"/>
                </a:solidFill>
                <a:latin typeface="Arial" pitchFamily="34" charset="0"/>
                <a:ea typeface="+mn-ea"/>
                <a:cs typeface="Arial" pitchFamily="34" charset="0"/>
              </a:defRPr>
            </a:lvl3pPr>
            <a:lvl4pPr marL="1600200" indent="-228600" algn="l" defTabSz="914400" rtl="0" eaLnBrk="1" latinLnBrk="0" hangingPunct="1">
              <a:spcBef>
                <a:spcPct val="20000"/>
              </a:spcBef>
              <a:buFont typeface="Wingdings" pitchFamily="2" charset="2"/>
              <a:buChar char="§"/>
              <a:defRPr sz="2000" kern="1200">
                <a:solidFill>
                  <a:schemeClr val="tx1"/>
                </a:solidFill>
                <a:latin typeface="Arial" pitchFamily="34" charset="0"/>
                <a:ea typeface="+mn-ea"/>
                <a:cs typeface="Arial" pitchFamily="34" charset="0"/>
              </a:defRPr>
            </a:lvl4pPr>
            <a:lvl5pPr marL="2057400" indent="-228600" algn="l" defTabSz="914400" rtl="0" eaLnBrk="1" latinLnBrk="0" hangingPunct="1">
              <a:spcBef>
                <a:spcPct val="20000"/>
              </a:spcBef>
              <a:buFont typeface="Wingdings" pitchFamily="2" charset="2"/>
              <a:buChar char="§"/>
              <a:defRPr sz="2000" kern="1200">
                <a:solidFill>
                  <a:schemeClr val="tx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defTabSz="365760">
              <a:buFont typeface="Wingdings" pitchFamily="2" charset="2"/>
              <a:buNone/>
            </a:pPr>
            <a:r>
              <a:rPr lang="en-US" sz="2400" b="1" dirty="0">
                <a:solidFill>
                  <a:schemeClr val="tx1">
                    <a:lumMod val="85000"/>
                    <a:lumOff val="15000"/>
                  </a:schemeClr>
                </a:solidFill>
                <a:latin typeface="+mj-lt"/>
              </a:rPr>
              <a:t>GREATER SAVINGS</a:t>
            </a:r>
          </a:p>
          <a:p>
            <a:pPr marL="0" indent="0" defTabSz="365760">
              <a:lnSpc>
                <a:spcPts val="800"/>
              </a:lnSpc>
              <a:buFont typeface="Wingdings" pitchFamily="2" charset="2"/>
              <a:buNone/>
            </a:pPr>
            <a:endParaRPr lang="en-US" sz="2300" b="1" dirty="0">
              <a:solidFill>
                <a:schemeClr val="tx1">
                  <a:lumMod val="85000"/>
                  <a:lumOff val="15000"/>
                </a:schemeClr>
              </a:solidFill>
            </a:endParaRPr>
          </a:p>
          <a:p>
            <a:pPr marL="0" indent="0" defTabSz="365760">
              <a:lnSpc>
                <a:spcPts val="2200"/>
              </a:lnSpc>
              <a:buFont typeface="Wingdings" pitchFamily="2" charset="2"/>
              <a:buNone/>
            </a:pPr>
            <a:r>
              <a:rPr lang="en-US" sz="2000" dirty="0">
                <a:solidFill>
                  <a:schemeClr val="tx1">
                    <a:lumMod val="85000"/>
                    <a:lumOff val="15000"/>
                  </a:schemeClr>
                </a:solidFill>
                <a:latin typeface="+mj-lt"/>
              </a:rPr>
              <a:t>You may visit any network dentist, but you will save the most money by visiting a PPO dentist.</a:t>
            </a:r>
          </a:p>
          <a:p>
            <a:pPr marL="0" indent="0" defTabSz="365760">
              <a:buFont typeface="Wingdings" pitchFamily="2" charset="2"/>
              <a:buNone/>
            </a:pPr>
            <a:endParaRPr lang="en-US" sz="2300" b="1" dirty="0">
              <a:solidFill>
                <a:schemeClr val="tx1">
                  <a:lumMod val="75000"/>
                  <a:lumOff val="25000"/>
                </a:schemeClr>
              </a:solidFill>
            </a:endParaRPr>
          </a:p>
          <a:p>
            <a:pPr marL="0" indent="0" defTabSz="365760">
              <a:lnSpc>
                <a:spcPts val="800"/>
              </a:lnSpc>
              <a:buFont typeface="Wingdings" pitchFamily="2" charset="2"/>
              <a:buNone/>
            </a:pPr>
            <a:endParaRPr lang="en-US" sz="2000" b="1" dirty="0">
              <a:solidFill>
                <a:schemeClr val="tx1">
                  <a:lumMod val="75000"/>
                  <a:lumOff val="25000"/>
                </a:schemeClr>
              </a:solidFill>
            </a:endParaRPr>
          </a:p>
        </p:txBody>
      </p:sp>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634454" y="3507900"/>
            <a:ext cx="1850808" cy="1409699"/>
          </a:xfrm>
          <a:prstGeom prst="rect">
            <a:avLst/>
          </a:prstGeom>
        </p:spPr>
      </p:pic>
      <p:pic>
        <p:nvPicPr>
          <p:cNvPr id="5" name="Pictur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581399" y="2999001"/>
            <a:ext cx="2785269" cy="2121447"/>
          </a:xfrm>
          <a:prstGeom prst="rect">
            <a:avLst/>
          </a:prstGeom>
        </p:spPr>
      </p:pic>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385469" y="1600200"/>
            <a:ext cx="5334000" cy="4062730"/>
          </a:xfrm>
          <a:prstGeom prst="rect">
            <a:avLst/>
          </a:prstGeom>
        </p:spPr>
      </p:pic>
      <p:sp>
        <p:nvSpPr>
          <p:cNvPr id="7" name="TextBox 6"/>
          <p:cNvSpPr txBox="1"/>
          <p:nvPr/>
        </p:nvSpPr>
        <p:spPr>
          <a:xfrm>
            <a:off x="1828800" y="4765199"/>
            <a:ext cx="2057400" cy="646331"/>
          </a:xfrm>
          <a:prstGeom prst="rect">
            <a:avLst/>
          </a:prstGeom>
          <a:noFill/>
        </p:spPr>
        <p:txBody>
          <a:bodyPr wrap="square" rtlCol="0">
            <a:spAutoFit/>
          </a:bodyPr>
          <a:lstStyle/>
          <a:p>
            <a:pPr algn="r"/>
            <a:r>
              <a:rPr lang="en-US" dirty="0">
                <a:solidFill>
                  <a:schemeClr val="tx1">
                    <a:lumMod val="85000"/>
                    <a:lumOff val="15000"/>
                  </a:schemeClr>
                </a:solidFill>
                <a:latin typeface="+mj-lt"/>
                <a:cs typeface="Arial" pitchFamily="34" charset="0"/>
              </a:rPr>
              <a:t>Non-participating dentist</a:t>
            </a:r>
          </a:p>
        </p:txBody>
      </p:sp>
      <p:sp>
        <p:nvSpPr>
          <p:cNvPr id="8" name="TextBox 7"/>
          <p:cNvSpPr txBox="1"/>
          <p:nvPr/>
        </p:nvSpPr>
        <p:spPr>
          <a:xfrm>
            <a:off x="4114800" y="4765199"/>
            <a:ext cx="1371600" cy="646331"/>
          </a:xfrm>
          <a:prstGeom prst="rect">
            <a:avLst/>
          </a:prstGeom>
          <a:noFill/>
        </p:spPr>
        <p:txBody>
          <a:bodyPr wrap="square" rtlCol="0">
            <a:spAutoFit/>
          </a:bodyPr>
          <a:lstStyle/>
          <a:p>
            <a:pPr algn="r"/>
            <a:r>
              <a:rPr lang="en-US" b="1" dirty="0">
                <a:solidFill>
                  <a:schemeClr val="tx1">
                    <a:lumMod val="85000"/>
                    <a:lumOff val="15000"/>
                  </a:schemeClr>
                </a:solidFill>
                <a:latin typeface="+mj-lt"/>
                <a:cs typeface="Arial" pitchFamily="34" charset="0"/>
              </a:rPr>
              <a:t>Premier</a:t>
            </a:r>
            <a:r>
              <a:rPr lang="en-US" dirty="0">
                <a:solidFill>
                  <a:schemeClr val="tx1">
                    <a:lumMod val="85000"/>
                    <a:lumOff val="15000"/>
                  </a:schemeClr>
                </a:solidFill>
                <a:latin typeface="+mj-lt"/>
                <a:cs typeface="Arial" pitchFamily="34" charset="0"/>
              </a:rPr>
              <a:t> </a:t>
            </a:r>
          </a:p>
          <a:p>
            <a:pPr algn="r"/>
            <a:r>
              <a:rPr lang="en-US" dirty="0">
                <a:solidFill>
                  <a:schemeClr val="tx1">
                    <a:lumMod val="85000"/>
                    <a:lumOff val="15000"/>
                  </a:schemeClr>
                </a:solidFill>
                <a:latin typeface="+mj-lt"/>
                <a:cs typeface="Arial" pitchFamily="34" charset="0"/>
              </a:rPr>
              <a:t>dentist</a:t>
            </a:r>
          </a:p>
        </p:txBody>
      </p:sp>
      <p:sp>
        <p:nvSpPr>
          <p:cNvPr id="9" name="TextBox 8"/>
          <p:cNvSpPr txBox="1"/>
          <p:nvPr/>
        </p:nvSpPr>
        <p:spPr>
          <a:xfrm>
            <a:off x="5791200" y="4765199"/>
            <a:ext cx="2057400" cy="646331"/>
          </a:xfrm>
          <a:prstGeom prst="rect">
            <a:avLst/>
          </a:prstGeom>
          <a:noFill/>
        </p:spPr>
        <p:txBody>
          <a:bodyPr wrap="square" rtlCol="0">
            <a:spAutoFit/>
          </a:bodyPr>
          <a:lstStyle/>
          <a:p>
            <a:pPr algn="r"/>
            <a:r>
              <a:rPr lang="en-US" b="1" dirty="0">
                <a:solidFill>
                  <a:schemeClr val="tx1">
                    <a:lumMod val="85000"/>
                    <a:lumOff val="15000"/>
                  </a:schemeClr>
                </a:solidFill>
                <a:latin typeface="+mj-lt"/>
                <a:cs typeface="Arial" pitchFamily="34" charset="0"/>
              </a:rPr>
              <a:t>PPO</a:t>
            </a:r>
            <a:r>
              <a:rPr lang="en-US" dirty="0">
                <a:solidFill>
                  <a:schemeClr val="tx1">
                    <a:lumMod val="85000"/>
                    <a:lumOff val="15000"/>
                  </a:schemeClr>
                </a:solidFill>
                <a:latin typeface="+mj-lt"/>
                <a:cs typeface="Arial" pitchFamily="34" charset="0"/>
              </a:rPr>
              <a:t> </a:t>
            </a:r>
          </a:p>
          <a:p>
            <a:pPr algn="r"/>
            <a:r>
              <a:rPr lang="en-US" dirty="0">
                <a:solidFill>
                  <a:schemeClr val="tx1">
                    <a:lumMod val="85000"/>
                    <a:lumOff val="15000"/>
                  </a:schemeClr>
                </a:solidFill>
                <a:latin typeface="+mj-lt"/>
                <a:cs typeface="Arial" pitchFamily="34" charset="0"/>
              </a:rPr>
              <a:t>dentist</a:t>
            </a:r>
          </a:p>
        </p:txBody>
      </p:sp>
      <p:sp>
        <p:nvSpPr>
          <p:cNvPr id="10" name="TextBox 9">
            <a:extLst>
              <a:ext uri="{FF2B5EF4-FFF2-40B4-BE49-F238E27FC236}">
                <a16:creationId xmlns:a16="http://schemas.microsoft.com/office/drawing/2014/main" id="{5B57C0F6-E9DF-4E92-B62E-32B387771100}"/>
              </a:ext>
            </a:extLst>
          </p:cNvPr>
          <p:cNvSpPr txBox="1"/>
          <p:nvPr/>
        </p:nvSpPr>
        <p:spPr>
          <a:xfrm>
            <a:off x="1447800" y="5867400"/>
            <a:ext cx="7086600" cy="702372"/>
          </a:xfrm>
          <a:prstGeom prst="rect">
            <a:avLst/>
          </a:prstGeom>
          <a:noFill/>
        </p:spPr>
        <p:txBody>
          <a:bodyPr wrap="square" rtlCol="0">
            <a:spAutoFit/>
          </a:bodyPr>
          <a:lstStyle/>
          <a:p>
            <a:pPr defTabSz="365760">
              <a:lnSpc>
                <a:spcPts val="2200"/>
              </a:lnSpc>
              <a:spcBef>
                <a:spcPct val="20000"/>
              </a:spcBef>
            </a:pPr>
            <a:r>
              <a:rPr lang="en-US" dirty="0">
                <a:solidFill>
                  <a:schemeClr val="tx1">
                    <a:lumMod val="85000"/>
                    <a:lumOff val="15000"/>
                  </a:schemeClr>
                </a:solidFill>
                <a:latin typeface="+mj-lt"/>
                <a:cs typeface="Arial" pitchFamily="34" charset="0"/>
              </a:rPr>
              <a:t>Visit </a:t>
            </a:r>
            <a:r>
              <a:rPr lang="en-US" b="1" dirty="0">
                <a:solidFill>
                  <a:schemeClr val="tx1">
                    <a:lumMod val="85000"/>
                    <a:lumOff val="15000"/>
                  </a:schemeClr>
                </a:solidFill>
                <a:latin typeface="+mj-lt"/>
                <a:cs typeface="Arial" pitchFamily="34" charset="0"/>
              </a:rPr>
              <a:t>deltadentalaz.com/find </a:t>
            </a:r>
            <a:r>
              <a:rPr lang="en-US" dirty="0">
                <a:solidFill>
                  <a:schemeClr val="tx1">
                    <a:lumMod val="85000"/>
                    <a:lumOff val="15000"/>
                  </a:schemeClr>
                </a:solidFill>
                <a:latin typeface="+mj-lt"/>
                <a:cs typeface="Arial" pitchFamily="34" charset="0"/>
              </a:rPr>
              <a:t>or download the </a:t>
            </a:r>
          </a:p>
          <a:p>
            <a:pPr defTabSz="365760">
              <a:lnSpc>
                <a:spcPts val="2200"/>
              </a:lnSpc>
              <a:spcBef>
                <a:spcPct val="20000"/>
              </a:spcBef>
            </a:pPr>
            <a:r>
              <a:rPr lang="en-US" b="1" dirty="0">
                <a:solidFill>
                  <a:schemeClr val="tx1">
                    <a:lumMod val="85000"/>
                    <a:lumOff val="15000"/>
                  </a:schemeClr>
                </a:solidFill>
                <a:latin typeface="+mj-lt"/>
                <a:cs typeface="Arial" pitchFamily="34" charset="0"/>
              </a:rPr>
              <a:t>Delta Dental mobile app </a:t>
            </a:r>
            <a:r>
              <a:rPr lang="en-US" dirty="0">
                <a:solidFill>
                  <a:schemeClr val="tx1">
                    <a:lumMod val="85000"/>
                    <a:lumOff val="15000"/>
                  </a:schemeClr>
                </a:solidFill>
                <a:latin typeface="+mj-lt"/>
                <a:cs typeface="Arial" pitchFamily="34" charset="0"/>
              </a:rPr>
              <a:t>to find a network dentist near you.</a:t>
            </a:r>
          </a:p>
        </p:txBody>
      </p:sp>
      <p:sp>
        <p:nvSpPr>
          <p:cNvPr id="11" name="Rectangle 10">
            <a:extLst>
              <a:ext uri="{FF2B5EF4-FFF2-40B4-BE49-F238E27FC236}">
                <a16:creationId xmlns:a16="http://schemas.microsoft.com/office/drawing/2014/main" id="{C0BE8E02-C056-408B-8EDC-57105B5B7402}"/>
              </a:ext>
            </a:extLst>
          </p:cNvPr>
          <p:cNvSpPr/>
          <p:nvPr/>
        </p:nvSpPr>
        <p:spPr>
          <a:xfrm>
            <a:off x="762000" y="5943600"/>
            <a:ext cx="800219" cy="492443"/>
          </a:xfrm>
          <a:prstGeom prst="rect">
            <a:avLst/>
          </a:prstGeom>
        </p:spPr>
        <p:txBody>
          <a:bodyPr wrap="none">
            <a:spAutoFit/>
          </a:bodyPr>
          <a:lstStyle/>
          <a:p>
            <a:r>
              <a:rPr lang="en-US" sz="2600" b="1" dirty="0">
                <a:solidFill>
                  <a:srgbClr val="43B02A"/>
                </a:solidFill>
                <a:cs typeface="Arial" charset="0"/>
              </a:rPr>
              <a:t>TIP! </a:t>
            </a:r>
            <a:endParaRPr lang="en-US" sz="2600" dirty="0"/>
          </a:p>
        </p:txBody>
      </p:sp>
    </p:spTree>
    <p:extLst>
      <p:ext uri="{BB962C8B-B14F-4D97-AF65-F5344CB8AC3E}">
        <p14:creationId xmlns:p14="http://schemas.microsoft.com/office/powerpoint/2010/main" val="137669251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txBox="1">
            <a:spLocks noChangeArrowheads="1"/>
          </p:cNvSpPr>
          <p:nvPr/>
        </p:nvSpPr>
        <p:spPr>
          <a:xfrm>
            <a:off x="712788" y="318008"/>
            <a:ext cx="3173412" cy="829073"/>
          </a:xfrm>
          <a:prstGeom prst="rect">
            <a:avLst/>
          </a:prstGeom>
        </p:spPr>
        <p:txBody>
          <a:bodyPr vert="horz" wrap="square" lIns="91440" tIns="45720" rIns="91440" bIns="45720" rtlCol="0" anchor="t" anchorCtr="0">
            <a:sp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ts val="2800"/>
              </a:lnSpc>
              <a:spcBef>
                <a:spcPct val="0"/>
              </a:spcBef>
              <a:spcAft>
                <a:spcPts val="0"/>
              </a:spcAft>
              <a:buClrTx/>
              <a:buSzTx/>
              <a:buFontTx/>
              <a:buNone/>
              <a:tabLst/>
              <a:defRPr/>
            </a:pPr>
            <a:r>
              <a:rPr kumimoji="0" lang="en-US" altLang="en-US" sz="3200" b="1" i="0" u="none" strike="noStrike" kern="1200" cap="none" spc="0" normalizeH="0" baseline="0" noProof="0" dirty="0">
                <a:ln>
                  <a:noFill/>
                </a:ln>
                <a:solidFill>
                  <a:srgbClr val="563D82"/>
                </a:solidFill>
                <a:effectLst/>
                <a:uLnTx/>
                <a:uFillTx/>
                <a:latin typeface="Calibri"/>
                <a:ea typeface="+mj-ea"/>
                <a:cs typeface="Arial" charset="0"/>
              </a:rPr>
              <a:t>NETWORK</a:t>
            </a:r>
            <a:br>
              <a:rPr kumimoji="0" lang="en-US" altLang="en-US" sz="3200" b="1" i="0" u="none" strike="noStrike" kern="1200" cap="none" spc="0" normalizeH="0" baseline="0" noProof="0" dirty="0">
                <a:ln>
                  <a:noFill/>
                </a:ln>
                <a:solidFill>
                  <a:srgbClr val="17497B"/>
                </a:solidFill>
                <a:effectLst/>
                <a:uLnTx/>
                <a:uFillTx/>
                <a:latin typeface="Calibri"/>
                <a:ea typeface="+mj-ea"/>
                <a:cs typeface="Arial" charset="0"/>
              </a:rPr>
            </a:br>
            <a:r>
              <a:rPr kumimoji="0" lang="en-US" altLang="en-US" sz="3200" b="1" i="0" u="none" strike="noStrike" kern="1200" cap="none" spc="0" normalizeH="0" baseline="0" noProof="0" dirty="0">
                <a:ln>
                  <a:noFill/>
                </a:ln>
                <a:solidFill>
                  <a:srgbClr val="43B02A"/>
                </a:solidFill>
                <a:effectLst/>
                <a:uLnTx/>
                <a:uFillTx/>
                <a:latin typeface="Calibri"/>
                <a:ea typeface="+mj-ea"/>
                <a:cs typeface="Arial" charset="0"/>
              </a:rPr>
              <a:t>STRENGTH</a:t>
            </a:r>
          </a:p>
        </p:txBody>
      </p:sp>
      <p:sp>
        <p:nvSpPr>
          <p:cNvPr id="4" name="Content Placeholder 1"/>
          <p:cNvSpPr txBox="1">
            <a:spLocks/>
          </p:cNvSpPr>
          <p:nvPr/>
        </p:nvSpPr>
        <p:spPr>
          <a:xfrm>
            <a:off x="0" y="1752601"/>
            <a:ext cx="9144000" cy="685799"/>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Wingdings" pitchFamily="2" charset="2"/>
              <a:buChar char="§"/>
              <a:defRPr sz="3200" kern="1200">
                <a:solidFill>
                  <a:schemeClr val="tx1"/>
                </a:solidFill>
                <a:latin typeface="Arial" pitchFamily="34" charset="0"/>
                <a:ea typeface="+mn-ea"/>
                <a:cs typeface="Arial" pitchFamily="34" charset="0"/>
              </a:defRPr>
            </a:lvl1pPr>
            <a:lvl2pPr marL="742950" indent="-285750" algn="l" defTabSz="914400" rtl="0" eaLnBrk="1" latinLnBrk="0" hangingPunct="1">
              <a:spcBef>
                <a:spcPct val="20000"/>
              </a:spcBef>
              <a:buFont typeface="Wingdings" pitchFamily="2" charset="2"/>
              <a:buChar char="§"/>
              <a:defRPr sz="2800" kern="1200">
                <a:solidFill>
                  <a:schemeClr val="tx1"/>
                </a:solidFill>
                <a:latin typeface="Arial" pitchFamily="34" charset="0"/>
                <a:ea typeface="+mn-ea"/>
                <a:cs typeface="Arial" pitchFamily="34" charset="0"/>
              </a:defRPr>
            </a:lvl2pPr>
            <a:lvl3pPr marL="1143000" indent="-228600" algn="l" defTabSz="914400" rtl="0" eaLnBrk="1" latinLnBrk="0" hangingPunct="1">
              <a:spcBef>
                <a:spcPct val="20000"/>
              </a:spcBef>
              <a:buFont typeface="Wingdings" pitchFamily="2" charset="2"/>
              <a:buChar char="§"/>
              <a:defRPr sz="2400" kern="1200">
                <a:solidFill>
                  <a:schemeClr val="tx1"/>
                </a:solidFill>
                <a:latin typeface="Arial" pitchFamily="34" charset="0"/>
                <a:ea typeface="+mn-ea"/>
                <a:cs typeface="Arial" pitchFamily="34" charset="0"/>
              </a:defRPr>
            </a:lvl3pPr>
            <a:lvl4pPr marL="1600200" indent="-228600" algn="l" defTabSz="914400" rtl="0" eaLnBrk="1" latinLnBrk="0" hangingPunct="1">
              <a:spcBef>
                <a:spcPct val="20000"/>
              </a:spcBef>
              <a:buFont typeface="Wingdings" pitchFamily="2" charset="2"/>
              <a:buChar char="§"/>
              <a:defRPr sz="2000" kern="1200">
                <a:solidFill>
                  <a:schemeClr val="tx1"/>
                </a:solidFill>
                <a:latin typeface="Arial" pitchFamily="34" charset="0"/>
                <a:ea typeface="+mn-ea"/>
                <a:cs typeface="Arial" pitchFamily="34" charset="0"/>
              </a:defRPr>
            </a:lvl4pPr>
            <a:lvl5pPr marL="2057400" indent="-228600" algn="l" defTabSz="914400" rtl="0" eaLnBrk="1" latinLnBrk="0" hangingPunct="1">
              <a:spcBef>
                <a:spcPct val="20000"/>
              </a:spcBef>
              <a:buFont typeface="Wingdings" pitchFamily="2" charset="2"/>
              <a:buChar char="§"/>
              <a:defRPr sz="2000" kern="1200">
                <a:solidFill>
                  <a:schemeClr val="tx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ctr" defTabSz="365760" rtl="0" eaLnBrk="1" fontAlgn="auto" latinLnBrk="0" hangingPunct="1">
              <a:lnSpc>
                <a:spcPct val="100000"/>
              </a:lnSpc>
              <a:spcBef>
                <a:spcPct val="20000"/>
              </a:spcBef>
              <a:spcAft>
                <a:spcPts val="0"/>
              </a:spcAft>
              <a:buClrTx/>
              <a:buSzTx/>
              <a:buFont typeface="Wingdings" pitchFamily="2" charset="2"/>
              <a:buNone/>
              <a:tabLst/>
              <a:defRPr/>
            </a:pPr>
            <a:r>
              <a:rPr kumimoji="0" lang="en-US" sz="2400" b="1" i="0" u="none" strike="noStrike" kern="1200" cap="none" spc="0" normalizeH="0" baseline="0" noProof="0" dirty="0">
                <a:ln>
                  <a:noFill/>
                </a:ln>
                <a:solidFill>
                  <a:schemeClr val="tx1">
                    <a:lumMod val="85000"/>
                    <a:lumOff val="15000"/>
                  </a:schemeClr>
                </a:solidFill>
                <a:effectLst/>
                <a:uLnTx/>
                <a:uFillTx/>
                <a:latin typeface="Calibri"/>
                <a:ea typeface="+mn-ea"/>
                <a:cs typeface="Arial" pitchFamily="34" charset="0"/>
              </a:rPr>
              <a:t>MEMBERS SAVE THE MOST WITH A PPO DENTIST</a:t>
            </a:r>
            <a:endParaRPr kumimoji="0" lang="en-US" sz="2400" b="1" i="0" u="none" strike="noStrike" kern="1200" cap="none" spc="0" normalizeH="0" baseline="0" noProof="0" dirty="0">
              <a:ln>
                <a:noFill/>
              </a:ln>
              <a:solidFill>
                <a:schemeClr val="tx1">
                  <a:lumMod val="85000"/>
                  <a:lumOff val="15000"/>
                </a:schemeClr>
              </a:solidFill>
              <a:effectLst/>
              <a:uLnTx/>
              <a:uFillTx/>
              <a:ea typeface="+mn-ea"/>
              <a:cs typeface="Arial" pitchFamily="34" charset="0"/>
            </a:endParaRPr>
          </a:p>
          <a:p>
            <a:pPr marL="0" marR="0" lvl="0" indent="0" algn="ctr" defTabSz="365760" rtl="0" eaLnBrk="1" fontAlgn="auto" latinLnBrk="0" hangingPunct="1">
              <a:lnSpc>
                <a:spcPts val="800"/>
              </a:lnSpc>
              <a:spcBef>
                <a:spcPct val="20000"/>
              </a:spcBef>
              <a:spcAft>
                <a:spcPts val="0"/>
              </a:spcAft>
              <a:buClrTx/>
              <a:buSzTx/>
              <a:buFont typeface="Wingdings" pitchFamily="2" charset="2"/>
              <a:buNone/>
              <a:tabLst/>
              <a:defRPr/>
            </a:pPr>
            <a:endParaRPr kumimoji="0" lang="en-US" sz="2000" b="1" i="0" u="none" strike="noStrike" kern="1200" cap="none" spc="0" normalizeH="0" baseline="0" noProof="0" dirty="0">
              <a:ln>
                <a:noFill/>
              </a:ln>
              <a:solidFill>
                <a:prstClr val="black">
                  <a:lumMod val="75000"/>
                  <a:lumOff val="25000"/>
                </a:prstClr>
              </a:solidFill>
              <a:effectLst/>
              <a:uLnTx/>
              <a:uFillTx/>
              <a:latin typeface="Arial" pitchFamily="34" charset="0"/>
              <a:ea typeface="+mn-ea"/>
              <a:cs typeface="Arial" pitchFamily="34" charset="0"/>
            </a:endParaRPr>
          </a:p>
        </p:txBody>
      </p:sp>
      <p:sp>
        <p:nvSpPr>
          <p:cNvPr id="13" name="TextBox 12">
            <a:extLst>
              <a:ext uri="{FF2B5EF4-FFF2-40B4-BE49-F238E27FC236}">
                <a16:creationId xmlns:a16="http://schemas.microsoft.com/office/drawing/2014/main" id="{F28B6FB3-0F78-4ED3-B0AD-EBDF4203345B}"/>
              </a:ext>
            </a:extLst>
          </p:cNvPr>
          <p:cNvSpPr txBox="1"/>
          <p:nvPr/>
        </p:nvSpPr>
        <p:spPr>
          <a:xfrm>
            <a:off x="608393" y="6248400"/>
            <a:ext cx="9243710" cy="515566"/>
          </a:xfrm>
          <a:prstGeom prst="rect">
            <a:avLst/>
          </a:prstGeom>
        </p:spPr>
        <p:txBody>
          <a:bodyPr wrap="square" rtlCol="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30000" noProof="0" dirty="0">
                <a:ln>
                  <a:noFill/>
                </a:ln>
                <a:solidFill>
                  <a:schemeClr val="tx1">
                    <a:lumMod val="85000"/>
                    <a:lumOff val="15000"/>
                  </a:schemeClr>
                </a:solidFill>
                <a:effectLst/>
                <a:uLnTx/>
                <a:uFillTx/>
                <a:latin typeface="Calibri"/>
                <a:ea typeface="+mn-ea"/>
                <a:cs typeface="+mn-cs"/>
              </a:rPr>
              <a:t>1</a:t>
            </a:r>
            <a:r>
              <a:rPr kumimoji="0" lang="en-US" sz="1000" b="0" i="0" u="none" strike="noStrike" kern="1200" cap="none" spc="0" normalizeH="0" baseline="0" noProof="0" dirty="0">
                <a:ln>
                  <a:noFill/>
                </a:ln>
                <a:solidFill>
                  <a:schemeClr val="tx1">
                    <a:lumMod val="85000"/>
                    <a:lumOff val="15000"/>
                  </a:schemeClr>
                </a:solidFill>
                <a:effectLst/>
                <a:uLnTx/>
                <a:uFillTx/>
                <a:latin typeface="Calibri"/>
                <a:ea typeface="+mn-ea"/>
                <a:cs typeface="+mn-cs"/>
              </a:rPr>
              <a:t>Amounts listed in chart above are for illustrative purposes only. Assumes no maximum or deductibles are applicable.</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30000" noProof="0" dirty="0">
                <a:ln>
                  <a:noFill/>
                </a:ln>
                <a:solidFill>
                  <a:schemeClr val="tx1">
                    <a:lumMod val="85000"/>
                    <a:lumOff val="15000"/>
                  </a:schemeClr>
                </a:solidFill>
                <a:effectLst/>
                <a:uLnTx/>
                <a:uFillTx/>
                <a:latin typeface="Calibri"/>
                <a:ea typeface="+mn-ea"/>
                <a:cs typeface="+mn-cs"/>
              </a:rPr>
              <a:t>2</a:t>
            </a:r>
            <a:r>
              <a:rPr kumimoji="0" lang="en-US" sz="1000" b="0" i="0" u="none" strike="noStrike" kern="1200" cap="none" spc="0" normalizeH="0" baseline="0" noProof="0" dirty="0">
                <a:ln>
                  <a:noFill/>
                </a:ln>
                <a:solidFill>
                  <a:schemeClr val="tx1">
                    <a:lumMod val="85000"/>
                    <a:lumOff val="15000"/>
                  </a:schemeClr>
                </a:solidFill>
                <a:effectLst/>
                <a:uLnTx/>
                <a:uFillTx/>
                <a:latin typeface="Calibri"/>
                <a:ea typeface="+mn-ea"/>
                <a:cs typeface="+mn-cs"/>
              </a:rPr>
              <a:t>Out-of-network dentists can balance bill for the difference between the maximum allowed fee and their charge.</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30000" noProof="0" dirty="0">
                <a:ln>
                  <a:noFill/>
                </a:ln>
                <a:solidFill>
                  <a:schemeClr val="tx1">
                    <a:lumMod val="85000"/>
                    <a:lumOff val="15000"/>
                  </a:schemeClr>
                </a:solidFill>
                <a:effectLst/>
                <a:uLnTx/>
                <a:uFillTx/>
                <a:latin typeface="Calibri"/>
                <a:ea typeface="+mn-ea"/>
                <a:cs typeface="+mn-cs"/>
              </a:rPr>
              <a:t>3</a:t>
            </a:r>
            <a:r>
              <a:rPr kumimoji="0" lang="en-US" sz="1000" b="0" i="0" u="none" strike="noStrike" kern="1200" cap="none" spc="0" normalizeH="0" baseline="0" noProof="0" dirty="0">
                <a:ln>
                  <a:noFill/>
                </a:ln>
                <a:solidFill>
                  <a:schemeClr val="tx1">
                    <a:lumMod val="85000"/>
                    <a:lumOff val="15000"/>
                  </a:schemeClr>
                </a:solidFill>
                <a:effectLst/>
                <a:uLnTx/>
                <a:uFillTx/>
                <a:latin typeface="Calibri"/>
                <a:ea typeface="+mn-ea"/>
                <a:cs typeface="+mn-cs"/>
              </a:rPr>
              <a:t>This amount includes the difference between the maximum allowed fee and the dentist’s charge, which the dentist can balance bill to the member.</a:t>
            </a:r>
          </a:p>
        </p:txBody>
      </p:sp>
      <p:graphicFrame>
        <p:nvGraphicFramePr>
          <p:cNvPr id="7" name="Group 45">
            <a:extLst>
              <a:ext uri="{FF2B5EF4-FFF2-40B4-BE49-F238E27FC236}">
                <a16:creationId xmlns:a16="http://schemas.microsoft.com/office/drawing/2014/main" id="{64B807CD-2F20-451B-9C3E-5038F6E3A9E9}"/>
              </a:ext>
            </a:extLst>
          </p:cNvPr>
          <p:cNvGraphicFramePr>
            <a:graphicFrameLocks noGrp="1"/>
          </p:cNvGraphicFramePr>
          <p:nvPr/>
        </p:nvGraphicFramePr>
        <p:xfrm>
          <a:off x="608393" y="2362200"/>
          <a:ext cx="7927213" cy="3617914"/>
        </p:xfrm>
        <a:graphic>
          <a:graphicData uri="http://schemas.openxmlformats.org/drawingml/2006/table">
            <a:tbl>
              <a:tblPr/>
              <a:tblGrid>
                <a:gridCol w="2193163">
                  <a:extLst>
                    <a:ext uri="{9D8B030D-6E8A-4147-A177-3AD203B41FA5}">
                      <a16:colId xmlns:a16="http://schemas.microsoft.com/office/drawing/2014/main" val="20000"/>
                    </a:ext>
                  </a:extLst>
                </a:gridCol>
                <a:gridCol w="2124075">
                  <a:extLst>
                    <a:ext uri="{9D8B030D-6E8A-4147-A177-3AD203B41FA5}">
                      <a16:colId xmlns:a16="http://schemas.microsoft.com/office/drawing/2014/main" val="20001"/>
                    </a:ext>
                  </a:extLst>
                </a:gridCol>
                <a:gridCol w="1828800">
                  <a:extLst>
                    <a:ext uri="{9D8B030D-6E8A-4147-A177-3AD203B41FA5}">
                      <a16:colId xmlns:a16="http://schemas.microsoft.com/office/drawing/2014/main" val="20002"/>
                    </a:ext>
                  </a:extLst>
                </a:gridCol>
                <a:gridCol w="1781175">
                  <a:extLst>
                    <a:ext uri="{9D8B030D-6E8A-4147-A177-3AD203B41FA5}">
                      <a16:colId xmlns:a16="http://schemas.microsoft.com/office/drawing/2014/main" val="20003"/>
                    </a:ext>
                  </a:extLst>
                </a:gridCol>
              </a:tblGrid>
              <a:tr h="585788">
                <a:tc rowSpan="2">
                  <a:txBody>
                    <a:bodyPr/>
                    <a:lstStyle/>
                    <a:p>
                      <a:pPr marL="0" marR="0" lvl="0" indent="0" algn="ctr" defTabSz="914400" rtl="0" eaLnBrk="0" fontAlgn="base" latinLnBrk="0" hangingPunct="0">
                        <a:lnSpc>
                          <a:spcPct val="90000"/>
                        </a:lnSpc>
                        <a:spcBef>
                          <a:spcPct val="20000"/>
                        </a:spcBef>
                        <a:spcAft>
                          <a:spcPct val="0"/>
                        </a:spcAft>
                        <a:buClr>
                          <a:srgbClr val="4ED153"/>
                        </a:buClr>
                        <a:buSzTx/>
                        <a:buFont typeface="Wingdings" charset="0"/>
                        <a:buNone/>
                        <a:tabLst/>
                      </a:pPr>
                      <a:r>
                        <a:rPr kumimoji="0" lang="en-US" sz="1400" b="1" i="0" u="none" strike="noStrike" cap="none" normalizeH="0" baseline="0" dirty="0">
                          <a:ln>
                            <a:noFill/>
                          </a:ln>
                          <a:solidFill>
                            <a:srgbClr val="563D82"/>
                          </a:solidFill>
                          <a:effectLst/>
                          <a:latin typeface="+mn-lt"/>
                          <a:ea typeface="MS PGothic" charset="0"/>
                          <a:cs typeface="Arial" charset="0"/>
                        </a:rPr>
                        <a:t>Claims Example</a:t>
                      </a:r>
                      <a:r>
                        <a:rPr kumimoji="0" lang="en-US" sz="1400" b="0" i="0" u="none" strike="noStrike" cap="none" normalizeH="0" baseline="30000" dirty="0">
                          <a:ln>
                            <a:noFill/>
                          </a:ln>
                          <a:solidFill>
                            <a:srgbClr val="563D82"/>
                          </a:solidFill>
                          <a:effectLst/>
                          <a:latin typeface="+mn-lt"/>
                          <a:ea typeface="MS PGothic" charset="0"/>
                          <a:cs typeface="Arial" charset="0"/>
                        </a:rPr>
                        <a:t>1</a:t>
                      </a:r>
                    </a:p>
                  </a:txBody>
                  <a:tcPr marL="68580" marR="68580" marT="34290" marB="34290" anchor="ctr" horzOverflow="overflow">
                    <a:lnL w="12700" cap="flat" cmpd="sng" algn="ctr">
                      <a:no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solidFill>
                      <a:schemeClr val="bg1"/>
                    </a:solid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sz="1600" b="1" i="0" u="none" strike="noStrike" cap="none" normalizeH="0" baseline="0" dirty="0">
                          <a:ln>
                            <a:noFill/>
                          </a:ln>
                          <a:solidFill>
                            <a:schemeClr val="bg1"/>
                          </a:solidFill>
                          <a:effectLst/>
                          <a:latin typeface="+mn-lt"/>
                          <a:ea typeface="MS PGothic" charset="0"/>
                          <a:cs typeface="MS PGothic" charset="0"/>
                        </a:rPr>
                        <a:t>Most claims savings</a:t>
                      </a:r>
                    </a:p>
                  </a:txBody>
                  <a:tcPr marL="68580" marR="68580" marT="34290" marB="34290" anchor="ctr" horzOverflow="overflow">
                    <a:lnL w="12700" cap="flat" cmpd="sng" algn="ctr">
                      <a:solidFill>
                        <a:schemeClr val="bg1">
                          <a:lumMod val="85000"/>
                        </a:schemeClr>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43B02A"/>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chemeClr val="bg1"/>
                          </a:solidFill>
                          <a:effectLst/>
                          <a:latin typeface="+mn-lt"/>
                          <a:ea typeface="MS PGothic" charset="0"/>
                          <a:cs typeface="Arial" charset="0"/>
                        </a:rPr>
                        <a:t>Some claims savings</a:t>
                      </a:r>
                    </a:p>
                  </a:txBody>
                  <a:tcPr marL="68580" marR="68580" marT="34290" marB="3429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43B02A"/>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1400" b="0" i="0" u="none" strike="noStrike" cap="none" normalizeH="0" baseline="0" dirty="0">
                          <a:ln>
                            <a:noFill/>
                          </a:ln>
                          <a:solidFill>
                            <a:schemeClr val="bg1"/>
                          </a:solidFill>
                          <a:effectLst/>
                          <a:latin typeface="+mn-lt"/>
                          <a:ea typeface="MS PGothic" charset="0"/>
                          <a:cs typeface="Arial" charset="0"/>
                        </a:rPr>
                        <a:t>No claims savings</a:t>
                      </a:r>
                    </a:p>
                  </a:txBody>
                  <a:tcPr marL="68580" marR="68580" marT="34290" marB="34290" anchor="ctr" horzOverflow="overflow">
                    <a:lnL w="12700"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43B02A"/>
                    </a:solidFill>
                  </a:tcPr>
                </a:tc>
                <a:extLst>
                  <a:ext uri="{0D108BD9-81ED-4DB2-BD59-A6C34878D82A}">
                    <a16:rowId xmlns:a16="http://schemas.microsoft.com/office/drawing/2014/main" val="10000"/>
                  </a:ext>
                </a:extLst>
              </a:tr>
              <a:tr h="876300">
                <a:tc vMerge="1">
                  <a:txBody>
                    <a:bodyPr/>
                    <a:lstStyle/>
                    <a:p>
                      <a:endParaRPr lang="en-US"/>
                    </a:p>
                  </a:txBody>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sz="1400" b="0" i="0" u="none" strike="noStrike" cap="none" normalizeH="0" baseline="0" dirty="0">
                          <a:ln>
                            <a:noFill/>
                          </a:ln>
                          <a:solidFill>
                            <a:schemeClr val="bg1"/>
                          </a:solidFill>
                          <a:effectLst/>
                          <a:latin typeface="+mn-lt"/>
                          <a:ea typeface="MS PGothic" charset="0"/>
                          <a:cs typeface="MS PGothic" charset="0"/>
                        </a:rPr>
                        <a:t>Delta Dental </a:t>
                      </a:r>
                    </a:p>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sz="1400" b="0" i="0" u="none" strike="noStrike" cap="none" normalizeH="0" baseline="0" dirty="0">
                          <a:ln>
                            <a:noFill/>
                          </a:ln>
                          <a:solidFill>
                            <a:schemeClr val="bg1"/>
                          </a:solidFill>
                          <a:effectLst/>
                          <a:latin typeface="+mn-lt"/>
                          <a:ea typeface="MS PGothic" charset="0"/>
                          <a:cs typeface="MS PGothic" charset="0"/>
                        </a:rPr>
                        <a:t>PPO Dentist</a:t>
                      </a:r>
                    </a:p>
                  </a:txBody>
                  <a:tcPr marL="68580" marR="68580" marT="34290" marB="34290" anchor="ctr" horzOverflow="overflow">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solidFill>
                      <a:srgbClr val="00AEC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chemeClr val="tx1"/>
                          </a:solidFill>
                          <a:effectLst/>
                          <a:latin typeface="+mn-lt"/>
                          <a:ea typeface="MS PGothic" charset="0"/>
                          <a:cs typeface="Arial" charset="0"/>
                        </a:rPr>
                        <a:t>Delta Dental </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chemeClr val="tx1"/>
                          </a:solidFill>
                          <a:effectLst/>
                          <a:latin typeface="+mn-lt"/>
                          <a:ea typeface="MS PGothic" charset="0"/>
                          <a:cs typeface="Arial" charset="0"/>
                        </a:rPr>
                        <a:t>Premier Dentist</a:t>
                      </a:r>
                    </a:p>
                  </a:txBody>
                  <a:tcPr marL="68580" marR="68580" marT="34290" marB="34290" anchor="ctr" horzOverflow="overflow">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dirty="0">
                          <a:ln>
                            <a:noFill/>
                          </a:ln>
                          <a:solidFill>
                            <a:schemeClr val="tx1"/>
                          </a:solidFill>
                          <a:effectLst/>
                          <a:latin typeface="+mn-lt"/>
                          <a:ea typeface="MS PGothic" charset="0"/>
                          <a:cs typeface="Arial" charset="0"/>
                        </a:rPr>
                        <a:t>Out-of-network</a:t>
                      </a:r>
                    </a:p>
                    <a:p>
                      <a:pPr marL="0" marR="0" lvl="0" indent="0" algn="ctr"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dirty="0">
                          <a:ln>
                            <a:noFill/>
                          </a:ln>
                          <a:solidFill>
                            <a:schemeClr val="tx1"/>
                          </a:solidFill>
                          <a:effectLst/>
                          <a:latin typeface="+mn-lt"/>
                          <a:ea typeface="MS PGothic" charset="0"/>
                          <a:cs typeface="Arial" charset="0"/>
                        </a:rPr>
                        <a:t>Dentist</a:t>
                      </a:r>
                    </a:p>
                  </a:txBody>
                  <a:tcPr marL="68580" marR="68580" marT="34290" marB="34290" anchor="ctr" horzOverflow="overflow">
                    <a:lnL w="12700" cap="flat" cmpd="sng" algn="ctr">
                      <a:solidFill>
                        <a:schemeClr val="bg1">
                          <a:lumMod val="85000"/>
                        </a:schemeClr>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solidFill>
                      <a:schemeClr val="bg1">
                        <a:lumMod val="95000"/>
                      </a:schemeClr>
                    </a:solidFill>
                  </a:tcPr>
                </a:tc>
                <a:extLst>
                  <a:ext uri="{0D108BD9-81ED-4DB2-BD59-A6C34878D82A}">
                    <a16:rowId xmlns:a16="http://schemas.microsoft.com/office/drawing/2014/main" val="10001"/>
                  </a:ext>
                </a:extLst>
              </a:tr>
              <a:tr h="457200">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1200" b="1" i="0" u="none" strike="noStrike" cap="none" normalizeH="0" baseline="0" dirty="0">
                          <a:ln>
                            <a:noFill/>
                          </a:ln>
                          <a:solidFill>
                            <a:schemeClr val="tx1"/>
                          </a:solidFill>
                          <a:effectLst/>
                          <a:latin typeface="+mn-lt"/>
                          <a:ea typeface="MS PGothic" charset="0"/>
                          <a:cs typeface="Arial" charset="0"/>
                        </a:rPr>
                        <a:t>Dentist’s Charge</a:t>
                      </a:r>
                    </a:p>
                  </a:txBody>
                  <a:tcPr marL="68580" marR="68580" marT="34290" marB="34290" anchor="ctr" horzOverflow="overflow">
                    <a:lnL w="12700" cap="flat" cmpd="sng" algn="ctr">
                      <a:no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0" fontAlgn="base" latinLnBrk="0" hangingPunct="0">
                        <a:lnSpc>
                          <a:spcPct val="70000"/>
                        </a:lnSpc>
                        <a:spcBef>
                          <a:spcPct val="20000"/>
                        </a:spcBef>
                        <a:spcAft>
                          <a:spcPct val="0"/>
                        </a:spcAft>
                        <a:buClr>
                          <a:srgbClr val="4ED153"/>
                        </a:buClr>
                        <a:buSzTx/>
                        <a:buFont typeface="Wingdings" charset="0"/>
                        <a:buNone/>
                        <a:tabLst/>
                      </a:pPr>
                      <a:r>
                        <a:rPr kumimoji="0" lang="en-US" sz="1400" b="0" i="0" u="none" strike="noStrike" cap="none" normalizeH="0" baseline="0" dirty="0">
                          <a:ln>
                            <a:noFill/>
                          </a:ln>
                          <a:solidFill>
                            <a:schemeClr val="bg1"/>
                          </a:solidFill>
                          <a:effectLst/>
                          <a:latin typeface="+mn-lt"/>
                          <a:ea typeface="MS PGothic" charset="0"/>
                          <a:cs typeface="Arial" charset="0"/>
                        </a:rPr>
                        <a:t>$1,200</a:t>
                      </a:r>
                    </a:p>
                  </a:txBody>
                  <a:tcPr marL="68580" marR="68580" marT="34290" marB="34290" anchor="ctr" horzOverflow="overflow">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solidFill>
                      <a:srgbClr val="00AEC7"/>
                    </a:solidFill>
                  </a:tcPr>
                </a:tc>
                <a:tc>
                  <a:txBody>
                    <a:bodyPr/>
                    <a:lstStyle/>
                    <a:p>
                      <a:pPr marL="0" marR="0" lvl="0" indent="0" algn="ctr" defTabSz="914400" rtl="0" eaLnBrk="0" fontAlgn="base" latinLnBrk="0" hangingPunct="0">
                        <a:lnSpc>
                          <a:spcPct val="70000"/>
                        </a:lnSpc>
                        <a:spcBef>
                          <a:spcPct val="20000"/>
                        </a:spcBef>
                        <a:spcAft>
                          <a:spcPct val="0"/>
                        </a:spcAft>
                        <a:buClr>
                          <a:srgbClr val="4ED153"/>
                        </a:buClr>
                        <a:buSzTx/>
                        <a:buFont typeface="Wingdings" charset="0"/>
                        <a:buNone/>
                        <a:tabLst/>
                      </a:pPr>
                      <a:r>
                        <a:rPr kumimoji="0" lang="en-US" sz="1200" b="0" i="0" u="none" strike="noStrike" cap="none" normalizeH="0" baseline="0" dirty="0">
                          <a:ln>
                            <a:noFill/>
                          </a:ln>
                          <a:solidFill>
                            <a:schemeClr val="tx1"/>
                          </a:solidFill>
                          <a:effectLst/>
                          <a:latin typeface="+mn-lt"/>
                          <a:ea typeface="MS PGothic" charset="0"/>
                          <a:cs typeface="Arial" charset="0"/>
                        </a:rPr>
                        <a:t>$1,200</a:t>
                      </a:r>
                    </a:p>
                  </a:txBody>
                  <a:tcPr marL="68580" marR="68580" marT="34290" marB="34290" anchor="ctr" horzOverflow="overflow">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0" fontAlgn="base" latinLnBrk="0" hangingPunct="0">
                        <a:lnSpc>
                          <a:spcPct val="70000"/>
                        </a:lnSpc>
                        <a:spcBef>
                          <a:spcPct val="20000"/>
                        </a:spcBef>
                        <a:spcAft>
                          <a:spcPct val="0"/>
                        </a:spcAft>
                        <a:buClr>
                          <a:srgbClr val="4ED153"/>
                        </a:buClr>
                        <a:buSzTx/>
                        <a:buFont typeface="Wingdings" charset="0"/>
                        <a:buNone/>
                        <a:tabLst/>
                      </a:pPr>
                      <a:r>
                        <a:rPr kumimoji="0" lang="en-US" sz="1200" b="0" i="0" u="none" strike="noStrike" cap="none" normalizeH="0" baseline="0" dirty="0">
                          <a:ln>
                            <a:noFill/>
                          </a:ln>
                          <a:solidFill>
                            <a:schemeClr val="tx1"/>
                          </a:solidFill>
                          <a:effectLst/>
                          <a:latin typeface="+mn-lt"/>
                          <a:ea typeface="MS PGothic" charset="0"/>
                          <a:cs typeface="Arial" charset="0"/>
                        </a:rPr>
                        <a:t>$1,200</a:t>
                      </a:r>
                    </a:p>
                  </a:txBody>
                  <a:tcPr marL="68580" marR="68580" marT="34290" marB="34290" anchor="ctr" horzOverflow="overflow">
                    <a:lnL w="12700" cap="flat" cmpd="sng" algn="ctr">
                      <a:solidFill>
                        <a:schemeClr val="bg1">
                          <a:lumMod val="85000"/>
                        </a:schemeClr>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solidFill>
                      <a:schemeClr val="bg1">
                        <a:lumMod val="95000"/>
                      </a:schemeClr>
                    </a:solidFill>
                  </a:tcPr>
                </a:tc>
                <a:extLst>
                  <a:ext uri="{0D108BD9-81ED-4DB2-BD59-A6C34878D82A}">
                    <a16:rowId xmlns:a16="http://schemas.microsoft.com/office/drawing/2014/main" val="10002"/>
                  </a:ext>
                </a:extLst>
              </a:tr>
              <a:tr h="347663">
                <a:tc>
                  <a:txBody>
                    <a:bodyPr/>
                    <a:lstStyle/>
                    <a:p>
                      <a:pPr marL="0" marR="0" lvl="0" indent="0" algn="l" defTabSz="914400" rtl="0" eaLnBrk="0" fontAlgn="base" latinLnBrk="0" hangingPunct="0">
                        <a:lnSpc>
                          <a:spcPct val="100000"/>
                        </a:lnSpc>
                        <a:spcBef>
                          <a:spcPct val="20000"/>
                        </a:spcBef>
                        <a:spcAft>
                          <a:spcPct val="0"/>
                        </a:spcAft>
                        <a:buClr>
                          <a:srgbClr val="4ED153"/>
                        </a:buClr>
                        <a:buSzTx/>
                        <a:buFont typeface="Wingdings" charset="0"/>
                        <a:buNone/>
                        <a:tabLst/>
                      </a:pPr>
                      <a:r>
                        <a:rPr kumimoji="0" lang="en-US" sz="1200" b="1" i="0" u="none" strike="noStrike" cap="none" normalizeH="0" baseline="0" dirty="0">
                          <a:ln>
                            <a:noFill/>
                          </a:ln>
                          <a:solidFill>
                            <a:schemeClr val="tx1"/>
                          </a:solidFill>
                          <a:effectLst/>
                          <a:latin typeface="+mn-lt"/>
                          <a:ea typeface="MS PGothic" charset="0"/>
                          <a:cs typeface="Arial" charset="0"/>
                        </a:rPr>
                        <a:t>Maximum Allowed Fees</a:t>
                      </a:r>
                    </a:p>
                  </a:txBody>
                  <a:tcPr marL="68580" marR="68580" marT="34290" marB="34290" anchor="ctr" horzOverflow="overflow">
                    <a:lnL w="12700" cap="flat" cmpd="sng" algn="ctr">
                      <a:no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0" fontAlgn="base" latinLnBrk="0" hangingPunct="0">
                        <a:lnSpc>
                          <a:spcPct val="70000"/>
                        </a:lnSpc>
                        <a:spcBef>
                          <a:spcPct val="20000"/>
                        </a:spcBef>
                        <a:spcAft>
                          <a:spcPct val="0"/>
                        </a:spcAft>
                        <a:buClr>
                          <a:srgbClr val="4ED153"/>
                        </a:buClr>
                        <a:buSzTx/>
                        <a:buFont typeface="Wingdings" charset="0"/>
                        <a:buNone/>
                        <a:tabLst/>
                      </a:pPr>
                      <a:r>
                        <a:rPr kumimoji="0" lang="en-US" sz="1400" b="0" i="0" u="none" strike="noStrike" cap="none" normalizeH="0" baseline="0" dirty="0">
                          <a:ln>
                            <a:noFill/>
                          </a:ln>
                          <a:solidFill>
                            <a:schemeClr val="bg1"/>
                          </a:solidFill>
                          <a:effectLst/>
                          <a:latin typeface="+mn-lt"/>
                          <a:ea typeface="MS PGothic" charset="0"/>
                          <a:cs typeface="Arial" charset="0"/>
                        </a:rPr>
                        <a:t>$850</a:t>
                      </a:r>
                    </a:p>
                  </a:txBody>
                  <a:tcPr marL="68580" marR="68580" marT="34290" marB="34290" anchor="ctr" horzOverflow="overflow">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solidFill>
                      <a:srgbClr val="00AEC7"/>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dirty="0">
                          <a:ln>
                            <a:noFill/>
                          </a:ln>
                          <a:solidFill>
                            <a:schemeClr val="tx1"/>
                          </a:solidFill>
                          <a:effectLst/>
                          <a:latin typeface="+mn-lt"/>
                          <a:ea typeface="MS PGothic" charset="0"/>
                          <a:cs typeface="Arial" charset="0"/>
                        </a:rPr>
                        <a:t>$975</a:t>
                      </a:r>
                    </a:p>
                  </a:txBody>
                  <a:tcPr marL="68580" marR="68580" marT="34290" marB="34290" anchor="ctr" horzOverflow="overflow">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0" fontAlgn="base" latinLnBrk="0" hangingPunct="0">
                        <a:lnSpc>
                          <a:spcPct val="80000"/>
                        </a:lnSpc>
                        <a:spcBef>
                          <a:spcPct val="20000"/>
                        </a:spcBef>
                        <a:spcAft>
                          <a:spcPct val="0"/>
                        </a:spcAft>
                        <a:buClr>
                          <a:srgbClr val="4ED153"/>
                        </a:buClr>
                        <a:buSzTx/>
                        <a:buFont typeface="Wingdings" charset="0"/>
                        <a:buNone/>
                        <a:tabLst/>
                      </a:pPr>
                      <a:r>
                        <a:rPr kumimoji="0" lang="en-US" sz="1200" b="0" i="0" u="none" strike="noStrike" cap="none" normalizeH="0" baseline="0" dirty="0">
                          <a:ln>
                            <a:noFill/>
                          </a:ln>
                          <a:solidFill>
                            <a:schemeClr val="tx1"/>
                          </a:solidFill>
                          <a:effectLst/>
                          <a:latin typeface="+mn-lt"/>
                          <a:ea typeface="MS PGothic" charset="0"/>
                          <a:cs typeface="Arial" charset="0"/>
                        </a:rPr>
                        <a:t>$1,100</a:t>
                      </a:r>
                      <a:r>
                        <a:rPr kumimoji="0" lang="en-US" sz="1200" b="0" i="0" u="none" strike="noStrike" cap="none" normalizeH="0" baseline="30000" dirty="0">
                          <a:ln>
                            <a:noFill/>
                          </a:ln>
                          <a:solidFill>
                            <a:schemeClr val="tx1"/>
                          </a:solidFill>
                          <a:effectLst/>
                          <a:latin typeface="+mn-lt"/>
                          <a:ea typeface="MS PGothic" charset="0"/>
                          <a:cs typeface="Arial" charset="0"/>
                        </a:rPr>
                        <a:t>2</a:t>
                      </a:r>
                    </a:p>
                  </a:txBody>
                  <a:tcPr marL="68580" marR="68580" marT="34290" marB="34290" anchor="ctr" horzOverflow="overflow">
                    <a:lnL w="12700" cap="flat" cmpd="sng" algn="ctr">
                      <a:solidFill>
                        <a:schemeClr val="bg1">
                          <a:lumMod val="85000"/>
                        </a:schemeClr>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solidFill>
                      <a:schemeClr val="bg1">
                        <a:lumMod val="95000"/>
                      </a:schemeClr>
                    </a:solidFill>
                  </a:tcPr>
                </a:tc>
                <a:extLst>
                  <a:ext uri="{0D108BD9-81ED-4DB2-BD59-A6C34878D82A}">
                    <a16:rowId xmlns:a16="http://schemas.microsoft.com/office/drawing/2014/main" val="10003"/>
                  </a:ext>
                </a:extLst>
              </a:tr>
              <a:tr h="381000">
                <a:tc>
                  <a:txBody>
                    <a:bodyPr/>
                    <a:lstStyle/>
                    <a:p>
                      <a:pPr marL="0" marR="0" lvl="0" indent="0" algn="l" defTabSz="914400" rtl="0" eaLnBrk="0" fontAlgn="base" latinLnBrk="0" hangingPunct="0">
                        <a:lnSpc>
                          <a:spcPct val="100000"/>
                        </a:lnSpc>
                        <a:spcBef>
                          <a:spcPct val="20000"/>
                        </a:spcBef>
                        <a:spcAft>
                          <a:spcPct val="0"/>
                        </a:spcAft>
                        <a:buClr>
                          <a:srgbClr val="4ED153"/>
                        </a:buClr>
                        <a:buSzTx/>
                        <a:buFont typeface="Wingdings" charset="0"/>
                        <a:buNone/>
                        <a:tabLst/>
                      </a:pPr>
                      <a:r>
                        <a:rPr kumimoji="0" lang="en-US" sz="1200" b="1" i="0" u="none" strike="noStrike" cap="none" normalizeH="0" baseline="0" dirty="0">
                          <a:ln>
                            <a:noFill/>
                          </a:ln>
                          <a:solidFill>
                            <a:schemeClr val="tx1"/>
                          </a:solidFill>
                          <a:effectLst/>
                          <a:latin typeface="+mn-lt"/>
                          <a:ea typeface="MS PGothic" charset="0"/>
                          <a:cs typeface="Arial" charset="0"/>
                        </a:rPr>
                        <a:t>Percentage Paid by Delta Dental</a:t>
                      </a:r>
                    </a:p>
                  </a:txBody>
                  <a:tcPr marL="68580" marR="68580" marT="34290" marB="34290" anchor="ctr" horzOverflow="overflow">
                    <a:lnL w="12700" cap="flat" cmpd="sng" algn="ctr">
                      <a:no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0" fontAlgn="base" latinLnBrk="0" hangingPunct="0">
                        <a:lnSpc>
                          <a:spcPct val="60000"/>
                        </a:lnSpc>
                        <a:spcBef>
                          <a:spcPct val="20000"/>
                        </a:spcBef>
                        <a:spcAft>
                          <a:spcPct val="0"/>
                        </a:spcAft>
                        <a:buClr>
                          <a:srgbClr val="4ED153"/>
                        </a:buClr>
                        <a:buSzTx/>
                        <a:buFont typeface="Wingdings" charset="0"/>
                        <a:buNone/>
                        <a:tabLst/>
                      </a:pPr>
                      <a:r>
                        <a:rPr kumimoji="0" lang="en-US" sz="1400" b="0" i="0" u="none" strike="noStrike" cap="none" normalizeH="0" baseline="0" dirty="0">
                          <a:ln>
                            <a:noFill/>
                          </a:ln>
                          <a:solidFill>
                            <a:schemeClr val="bg1"/>
                          </a:solidFill>
                          <a:effectLst/>
                          <a:latin typeface="+mn-lt"/>
                          <a:ea typeface="MS PGothic" charset="0"/>
                          <a:cs typeface="Arial" charset="0"/>
                        </a:rPr>
                        <a:t>60%</a:t>
                      </a:r>
                    </a:p>
                  </a:txBody>
                  <a:tcPr marL="68580" marR="68580" marT="34290" marB="34290" anchor="ctr" horzOverflow="overflow">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solidFill>
                      <a:srgbClr val="00AEC7"/>
                    </a:solidFill>
                  </a:tcPr>
                </a:tc>
                <a:tc>
                  <a:txBody>
                    <a:bodyPr/>
                    <a:lstStyle/>
                    <a:p>
                      <a:pPr marL="0" marR="0" lvl="0" indent="0" algn="ctr" defTabSz="914400" rtl="0" eaLnBrk="0" fontAlgn="base" latinLnBrk="0" hangingPunct="0">
                        <a:lnSpc>
                          <a:spcPct val="60000"/>
                        </a:lnSpc>
                        <a:spcBef>
                          <a:spcPct val="20000"/>
                        </a:spcBef>
                        <a:spcAft>
                          <a:spcPct val="0"/>
                        </a:spcAft>
                        <a:buClr>
                          <a:srgbClr val="4ED153"/>
                        </a:buClr>
                        <a:buSzTx/>
                        <a:buFont typeface="Wingdings" charset="0"/>
                        <a:buNone/>
                        <a:tabLst/>
                      </a:pPr>
                      <a:r>
                        <a:rPr kumimoji="0" lang="en-US" sz="1200" b="0" i="0" u="none" strike="noStrike" cap="none" normalizeH="0" baseline="0" dirty="0">
                          <a:ln>
                            <a:noFill/>
                          </a:ln>
                          <a:solidFill>
                            <a:schemeClr val="tx1"/>
                          </a:solidFill>
                          <a:effectLst/>
                          <a:latin typeface="+mn-lt"/>
                          <a:ea typeface="MS PGothic" charset="0"/>
                          <a:cs typeface="Arial" charset="0"/>
                        </a:rPr>
                        <a:t>60%</a:t>
                      </a:r>
                    </a:p>
                  </a:txBody>
                  <a:tcPr marL="68580" marR="68580" marT="34290" marB="34290" anchor="ctr" horzOverflow="overflow">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0" fontAlgn="base" latinLnBrk="0" hangingPunct="0">
                        <a:lnSpc>
                          <a:spcPct val="70000"/>
                        </a:lnSpc>
                        <a:spcBef>
                          <a:spcPct val="20000"/>
                        </a:spcBef>
                        <a:spcAft>
                          <a:spcPct val="0"/>
                        </a:spcAft>
                        <a:buClr>
                          <a:srgbClr val="4ED153"/>
                        </a:buClr>
                        <a:buSzTx/>
                        <a:buFont typeface="Wingdings" charset="0"/>
                        <a:buNone/>
                        <a:tabLst/>
                      </a:pPr>
                      <a:r>
                        <a:rPr kumimoji="0" lang="en-US" sz="1200" b="0" i="0" u="none" strike="noStrike" cap="none" normalizeH="0" baseline="0" dirty="0">
                          <a:ln>
                            <a:noFill/>
                          </a:ln>
                          <a:solidFill>
                            <a:schemeClr val="tx1"/>
                          </a:solidFill>
                          <a:effectLst/>
                          <a:latin typeface="+mn-lt"/>
                          <a:ea typeface="MS PGothic" charset="0"/>
                          <a:cs typeface="Arial" charset="0"/>
                        </a:rPr>
                        <a:t>60%</a:t>
                      </a:r>
                    </a:p>
                  </a:txBody>
                  <a:tcPr marL="68580" marR="68580" marT="34290" marB="34290" anchor="ctr" horzOverflow="overflow">
                    <a:lnL w="12700" cap="flat" cmpd="sng" algn="ctr">
                      <a:solidFill>
                        <a:schemeClr val="bg1">
                          <a:lumMod val="85000"/>
                        </a:schemeClr>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solidFill>
                      <a:schemeClr val="bg1">
                        <a:lumMod val="95000"/>
                      </a:schemeClr>
                    </a:solidFill>
                  </a:tcPr>
                </a:tc>
                <a:extLst>
                  <a:ext uri="{0D108BD9-81ED-4DB2-BD59-A6C34878D82A}">
                    <a16:rowId xmlns:a16="http://schemas.microsoft.com/office/drawing/2014/main" val="10004"/>
                  </a:ext>
                </a:extLst>
              </a:tr>
              <a:tr h="396875">
                <a:tc>
                  <a:txBody>
                    <a:bodyPr/>
                    <a:lstStyle/>
                    <a:p>
                      <a:pPr marL="0" marR="0" lvl="0" indent="0" algn="l" defTabSz="914400" rtl="0" eaLnBrk="0" fontAlgn="base" latinLnBrk="0" hangingPunct="0">
                        <a:lnSpc>
                          <a:spcPct val="100000"/>
                        </a:lnSpc>
                        <a:spcBef>
                          <a:spcPct val="20000"/>
                        </a:spcBef>
                        <a:spcAft>
                          <a:spcPct val="0"/>
                        </a:spcAft>
                        <a:buClr>
                          <a:srgbClr val="4ED153"/>
                        </a:buClr>
                        <a:buSzTx/>
                        <a:buFont typeface="Wingdings" charset="0"/>
                        <a:buNone/>
                        <a:tabLst/>
                      </a:pPr>
                      <a:r>
                        <a:rPr kumimoji="0" lang="en-US" sz="1200" b="1" i="0" u="none" strike="noStrike" cap="none" normalizeH="0" baseline="0" dirty="0">
                          <a:ln>
                            <a:noFill/>
                          </a:ln>
                          <a:solidFill>
                            <a:schemeClr val="tx1"/>
                          </a:solidFill>
                          <a:effectLst/>
                          <a:latin typeface="+mn-lt"/>
                          <a:ea typeface="MS PGothic" charset="0"/>
                          <a:cs typeface="Arial" charset="0"/>
                        </a:rPr>
                        <a:t>Amount Delta Dental Pays</a:t>
                      </a:r>
                    </a:p>
                  </a:txBody>
                  <a:tcPr marL="68580" marR="68580" marT="34290" marB="34290" anchor="ctr" horzOverflow="overflow">
                    <a:lnL w="12700" cap="flat" cmpd="sng" algn="ctr">
                      <a:no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1400" b="0" i="0" u="none" strike="noStrike" cap="none" normalizeH="0" baseline="0" dirty="0">
                          <a:ln>
                            <a:noFill/>
                          </a:ln>
                          <a:solidFill>
                            <a:schemeClr val="bg1"/>
                          </a:solidFill>
                          <a:effectLst/>
                          <a:latin typeface="+mn-lt"/>
                          <a:ea typeface="MS PGothic" charset="0"/>
                          <a:cs typeface="Arial" charset="0"/>
                        </a:rPr>
                        <a:t>$510</a:t>
                      </a:r>
                    </a:p>
                  </a:txBody>
                  <a:tcPr marL="68580" marR="68580" marT="34290" marB="34290" anchor="ctr" horzOverflow="overflow">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solidFill>
                      <a:srgbClr val="00AEC7"/>
                    </a:solidFill>
                  </a:tcPr>
                </a:tc>
                <a:tc>
                  <a:txBody>
                    <a:bodyPr/>
                    <a:lstStyle/>
                    <a:p>
                      <a:pPr marL="0" marR="0" lvl="0" indent="0" algn="ctr" defTabSz="914400" rtl="0" eaLnBrk="0" fontAlgn="base" latinLnBrk="0" hangingPunct="0">
                        <a:lnSpc>
                          <a:spcPct val="70000"/>
                        </a:lnSpc>
                        <a:spcBef>
                          <a:spcPct val="20000"/>
                        </a:spcBef>
                        <a:spcAft>
                          <a:spcPct val="0"/>
                        </a:spcAft>
                        <a:buClr>
                          <a:srgbClr val="4ED153"/>
                        </a:buClr>
                        <a:buSzTx/>
                        <a:buFont typeface="Wingdings" charset="0"/>
                        <a:buNone/>
                        <a:tabLst/>
                      </a:pPr>
                      <a:r>
                        <a:rPr kumimoji="0" lang="en-US" sz="1200" b="0" i="0" u="none" strike="noStrike" cap="none" normalizeH="0" baseline="0" dirty="0">
                          <a:ln>
                            <a:noFill/>
                          </a:ln>
                          <a:solidFill>
                            <a:schemeClr val="tx1"/>
                          </a:solidFill>
                          <a:effectLst/>
                          <a:latin typeface="+mn-lt"/>
                          <a:ea typeface="MS PGothic" charset="0"/>
                          <a:cs typeface="Arial" charset="0"/>
                        </a:rPr>
                        <a:t>$585</a:t>
                      </a:r>
                    </a:p>
                  </a:txBody>
                  <a:tcPr marL="68580" marR="68580" marT="34290" marB="34290" anchor="ctr" horzOverflow="overflow">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0" fontAlgn="base" latinLnBrk="0" hangingPunct="0">
                        <a:lnSpc>
                          <a:spcPct val="70000"/>
                        </a:lnSpc>
                        <a:spcBef>
                          <a:spcPct val="20000"/>
                        </a:spcBef>
                        <a:spcAft>
                          <a:spcPct val="0"/>
                        </a:spcAft>
                        <a:buClr>
                          <a:srgbClr val="4ED153"/>
                        </a:buClr>
                        <a:buSzTx/>
                        <a:buFont typeface="Wingdings" charset="0"/>
                        <a:buNone/>
                        <a:tabLst/>
                      </a:pPr>
                      <a:r>
                        <a:rPr kumimoji="0" lang="en-US" sz="1200" b="0" i="0" u="none" strike="noStrike" cap="none" normalizeH="0" baseline="0" dirty="0">
                          <a:ln>
                            <a:noFill/>
                          </a:ln>
                          <a:solidFill>
                            <a:schemeClr val="tx1"/>
                          </a:solidFill>
                          <a:effectLst/>
                          <a:latin typeface="+mn-lt"/>
                          <a:ea typeface="MS PGothic" charset="0"/>
                          <a:cs typeface="Arial" charset="0"/>
                        </a:rPr>
                        <a:t>$660</a:t>
                      </a:r>
                    </a:p>
                  </a:txBody>
                  <a:tcPr marL="68580" marR="68580" marT="34290" marB="34290" anchor="ctr" horzOverflow="overflow">
                    <a:lnL w="12700" cap="flat" cmpd="sng" algn="ctr">
                      <a:solidFill>
                        <a:schemeClr val="bg1">
                          <a:lumMod val="85000"/>
                        </a:schemeClr>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solidFill>
                      <a:schemeClr val="bg1">
                        <a:lumMod val="95000"/>
                      </a:schemeClr>
                    </a:solidFill>
                  </a:tcPr>
                </a:tc>
                <a:extLst>
                  <a:ext uri="{0D108BD9-81ED-4DB2-BD59-A6C34878D82A}">
                    <a16:rowId xmlns:a16="http://schemas.microsoft.com/office/drawing/2014/main" val="10005"/>
                  </a:ext>
                </a:extLst>
              </a:tr>
              <a:tr h="573088">
                <a:tc>
                  <a:txBody>
                    <a:bodyPr/>
                    <a:lstStyle/>
                    <a:p>
                      <a:pPr marL="0" marR="0" lvl="0" indent="0" algn="l" defTabSz="914400" rtl="0" eaLnBrk="0" fontAlgn="base" latinLnBrk="0" hangingPunct="0">
                        <a:lnSpc>
                          <a:spcPct val="100000"/>
                        </a:lnSpc>
                        <a:spcBef>
                          <a:spcPct val="20000"/>
                        </a:spcBef>
                        <a:spcAft>
                          <a:spcPct val="0"/>
                        </a:spcAft>
                        <a:buClr>
                          <a:srgbClr val="4ED153"/>
                        </a:buClr>
                        <a:buSzTx/>
                        <a:buFont typeface="Wingdings" charset="0"/>
                        <a:buNone/>
                        <a:tabLst/>
                      </a:pPr>
                      <a:r>
                        <a:rPr kumimoji="0" lang="en-US" sz="1200" b="1" i="0" u="none" strike="noStrike" cap="none" normalizeH="0" baseline="0" dirty="0">
                          <a:ln>
                            <a:noFill/>
                          </a:ln>
                          <a:solidFill>
                            <a:schemeClr val="tx1"/>
                          </a:solidFill>
                          <a:effectLst/>
                          <a:latin typeface="+mn-lt"/>
                          <a:ea typeface="MS PGothic" charset="0"/>
                          <a:cs typeface="Arial" charset="0"/>
                        </a:rPr>
                        <a:t>PATIENT PAYMENT</a:t>
                      </a:r>
                    </a:p>
                  </a:txBody>
                  <a:tcPr marL="68580" marR="68580" marT="34290" marB="34290" anchor="ctr" horzOverflow="overflow">
                    <a:lnL w="12700" cap="flat" cmpd="sng" algn="ctr">
                      <a:no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0" fontAlgn="base" latinLnBrk="0" hangingPunct="0">
                        <a:lnSpc>
                          <a:spcPct val="100000"/>
                        </a:lnSpc>
                        <a:spcBef>
                          <a:spcPct val="20000"/>
                        </a:spcBef>
                        <a:spcAft>
                          <a:spcPct val="0"/>
                        </a:spcAft>
                        <a:buClr>
                          <a:srgbClr val="4ED153"/>
                        </a:buClr>
                        <a:buSzTx/>
                        <a:buFont typeface="Wingdings" charset="0"/>
                        <a:buNone/>
                        <a:tabLst/>
                      </a:pPr>
                      <a:r>
                        <a:rPr kumimoji="0" lang="en-US" sz="1400" b="1" i="0" u="none" strike="noStrike" cap="none" normalizeH="0" baseline="0" dirty="0">
                          <a:ln>
                            <a:noFill/>
                          </a:ln>
                          <a:solidFill>
                            <a:schemeClr val="bg1"/>
                          </a:solidFill>
                          <a:effectLst/>
                          <a:latin typeface="+mn-lt"/>
                          <a:ea typeface="MS PGothic" charset="0"/>
                          <a:cs typeface="Arial" charset="0"/>
                        </a:rPr>
                        <a:t> $340</a:t>
                      </a:r>
                    </a:p>
                    <a:p>
                      <a:pPr marL="0" marR="0" lvl="0" indent="0" algn="ctr" defTabSz="914400" rtl="0" eaLnBrk="0" fontAlgn="base" latinLnBrk="0" hangingPunct="0">
                        <a:lnSpc>
                          <a:spcPct val="100000"/>
                        </a:lnSpc>
                        <a:spcBef>
                          <a:spcPct val="20000"/>
                        </a:spcBef>
                        <a:spcAft>
                          <a:spcPct val="0"/>
                        </a:spcAft>
                        <a:buClr>
                          <a:srgbClr val="4ED153"/>
                        </a:buClr>
                        <a:buSzTx/>
                        <a:buFont typeface="Wingdings" charset="0"/>
                        <a:buNone/>
                        <a:tabLst/>
                      </a:pPr>
                      <a:r>
                        <a:rPr kumimoji="0" lang="en-US" sz="1200" b="0" i="0" u="none" strike="noStrike" cap="none" normalizeH="0" baseline="0" dirty="0">
                          <a:ln>
                            <a:noFill/>
                          </a:ln>
                          <a:solidFill>
                            <a:schemeClr val="bg1"/>
                          </a:solidFill>
                          <a:effectLst/>
                          <a:latin typeface="+mn-lt"/>
                          <a:ea typeface="MS PGothic" charset="0"/>
                          <a:cs typeface="Arial" charset="0"/>
                        </a:rPr>
                        <a:t>($850 - $510 = $340)</a:t>
                      </a:r>
                    </a:p>
                  </a:txBody>
                  <a:tcPr marL="68580" marR="68580" marT="34290" marB="34290" anchor="ctr" horzOverflow="overflow">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00AEC7"/>
                    </a:solidFill>
                  </a:tcPr>
                </a:tc>
                <a:tc>
                  <a:txBody>
                    <a:bodyPr/>
                    <a:lstStyle/>
                    <a:p>
                      <a:pPr marL="0" marR="0" lvl="0" indent="0" algn="ctr" defTabSz="914400" rtl="0" eaLnBrk="0" fontAlgn="base" latinLnBrk="0" hangingPunct="0">
                        <a:lnSpc>
                          <a:spcPct val="100000"/>
                        </a:lnSpc>
                        <a:spcBef>
                          <a:spcPct val="20000"/>
                        </a:spcBef>
                        <a:spcAft>
                          <a:spcPct val="0"/>
                        </a:spcAft>
                        <a:buClr>
                          <a:srgbClr val="4ED153"/>
                        </a:buClr>
                        <a:buSzTx/>
                        <a:buFont typeface="Wingdings" charset="0"/>
                        <a:buNone/>
                        <a:tabLst/>
                      </a:pPr>
                      <a:r>
                        <a:rPr kumimoji="0" lang="en-US" sz="1200" b="1" i="0" u="none" strike="noStrike" cap="none" normalizeH="0" baseline="0" dirty="0">
                          <a:ln>
                            <a:noFill/>
                          </a:ln>
                          <a:solidFill>
                            <a:schemeClr val="tx1"/>
                          </a:solidFill>
                          <a:effectLst/>
                          <a:latin typeface="+mn-lt"/>
                          <a:ea typeface="MS PGothic" charset="0"/>
                          <a:cs typeface="Arial" charset="0"/>
                        </a:rPr>
                        <a:t>$390</a:t>
                      </a:r>
                    </a:p>
                    <a:p>
                      <a:pPr marL="0" marR="0" lvl="0" indent="0" algn="ctr" defTabSz="914400" rtl="0" eaLnBrk="0" fontAlgn="base" latinLnBrk="0" hangingPunct="0">
                        <a:lnSpc>
                          <a:spcPct val="100000"/>
                        </a:lnSpc>
                        <a:spcBef>
                          <a:spcPct val="20000"/>
                        </a:spcBef>
                        <a:spcAft>
                          <a:spcPct val="0"/>
                        </a:spcAft>
                        <a:buClr>
                          <a:srgbClr val="4ED153"/>
                        </a:buClr>
                        <a:buSzTx/>
                        <a:buFont typeface="Wingdings" charset="0"/>
                        <a:buNone/>
                        <a:tabLst/>
                      </a:pPr>
                      <a:r>
                        <a:rPr kumimoji="0" lang="en-US" sz="1200" b="0" i="0" u="none" strike="noStrike" cap="none" normalizeH="0" baseline="0" dirty="0">
                          <a:ln>
                            <a:noFill/>
                          </a:ln>
                          <a:solidFill>
                            <a:schemeClr val="tx1"/>
                          </a:solidFill>
                          <a:effectLst/>
                          <a:latin typeface="+mn-lt"/>
                          <a:ea typeface="MS PGothic" charset="0"/>
                          <a:cs typeface="Arial" charset="0"/>
                        </a:rPr>
                        <a:t>($975 - $585 = $390)</a:t>
                      </a:r>
                    </a:p>
                  </a:txBody>
                  <a:tcPr marL="68580" marR="68580" marT="34290" marB="34290" anchor="ctr" horzOverflow="overflow">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0" fontAlgn="base" latinLnBrk="0" hangingPunct="0">
                        <a:lnSpc>
                          <a:spcPct val="100000"/>
                        </a:lnSpc>
                        <a:spcBef>
                          <a:spcPct val="20000"/>
                        </a:spcBef>
                        <a:spcAft>
                          <a:spcPct val="0"/>
                        </a:spcAft>
                        <a:buClr>
                          <a:srgbClr val="4ED153"/>
                        </a:buClr>
                        <a:buSzTx/>
                        <a:buFont typeface="Wingdings" charset="0"/>
                        <a:buNone/>
                        <a:tabLst/>
                      </a:pPr>
                      <a:r>
                        <a:rPr kumimoji="0" lang="en-US" sz="1200" b="1" i="0" u="none" strike="noStrike" cap="none" normalizeH="0" baseline="0" dirty="0">
                          <a:ln>
                            <a:noFill/>
                          </a:ln>
                          <a:solidFill>
                            <a:schemeClr val="tx1"/>
                          </a:solidFill>
                          <a:effectLst/>
                          <a:latin typeface="+mn-lt"/>
                          <a:ea typeface="MS PGothic" charset="0"/>
                          <a:cs typeface="Arial" charset="0"/>
                        </a:rPr>
                        <a:t>$440</a:t>
                      </a:r>
                      <a:r>
                        <a:rPr kumimoji="0" lang="en-US" sz="1200" b="0" i="0" u="none" strike="noStrike" cap="none" normalizeH="0" baseline="30000" dirty="0">
                          <a:ln>
                            <a:noFill/>
                          </a:ln>
                          <a:solidFill>
                            <a:schemeClr val="tx1"/>
                          </a:solidFill>
                          <a:effectLst/>
                          <a:latin typeface="+mn-lt"/>
                          <a:ea typeface="MS PGothic" charset="0"/>
                          <a:cs typeface="Arial" charset="0"/>
                        </a:rPr>
                        <a:t>3</a:t>
                      </a:r>
                    </a:p>
                    <a:p>
                      <a:pPr marL="0" marR="0" lvl="0" indent="0" algn="ctr" defTabSz="914400" rtl="0" eaLnBrk="0" fontAlgn="base" latinLnBrk="0" hangingPunct="0">
                        <a:lnSpc>
                          <a:spcPct val="100000"/>
                        </a:lnSpc>
                        <a:spcBef>
                          <a:spcPct val="20000"/>
                        </a:spcBef>
                        <a:spcAft>
                          <a:spcPct val="0"/>
                        </a:spcAft>
                        <a:buClr>
                          <a:srgbClr val="4ED153"/>
                        </a:buClr>
                        <a:buSzTx/>
                        <a:buFont typeface="Wingdings" charset="0"/>
                        <a:buNone/>
                        <a:tabLst/>
                      </a:pPr>
                      <a:r>
                        <a:rPr kumimoji="0" lang="en-US" sz="1200" b="0" i="0" u="none" strike="noStrike" cap="none" normalizeH="0" baseline="0" dirty="0">
                          <a:ln>
                            <a:noFill/>
                          </a:ln>
                          <a:solidFill>
                            <a:schemeClr val="tx1"/>
                          </a:solidFill>
                          <a:effectLst/>
                          <a:latin typeface="+mn-lt"/>
                          <a:ea typeface="MS PGothic" charset="0"/>
                          <a:cs typeface="Arial" charset="0"/>
                        </a:rPr>
                        <a:t>($1,100 - $660 = $440)</a:t>
                      </a:r>
                    </a:p>
                  </a:txBody>
                  <a:tcPr marL="68580" marR="68580" marT="34290" marB="34290" anchor="ctr" horzOverflow="overflow">
                    <a:lnL w="12700" cap="flat" cmpd="sng" algn="ctr">
                      <a:solidFill>
                        <a:schemeClr val="bg1">
                          <a:lumMod val="85000"/>
                        </a:schemeClr>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chemeClr val="bg1">
                        <a:lumMod val="95000"/>
                      </a:schemeClr>
                    </a:solidFill>
                  </a:tcPr>
                </a:tc>
                <a:extLst>
                  <a:ext uri="{0D108BD9-81ED-4DB2-BD59-A6C34878D82A}">
                    <a16:rowId xmlns:a16="http://schemas.microsoft.com/office/drawing/2014/main" val="10006"/>
                  </a:ext>
                </a:extLst>
              </a:tr>
            </a:tbl>
          </a:graphicData>
        </a:graphic>
      </p:graphicFrame>
    </p:spTree>
    <p:extLst>
      <p:ext uri="{BB962C8B-B14F-4D97-AF65-F5344CB8AC3E}">
        <p14:creationId xmlns:p14="http://schemas.microsoft.com/office/powerpoint/2010/main" val="341144155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txBox="1">
            <a:spLocks noChangeArrowheads="1"/>
          </p:cNvSpPr>
          <p:nvPr/>
        </p:nvSpPr>
        <p:spPr>
          <a:xfrm>
            <a:off x="712788" y="318008"/>
            <a:ext cx="2971800" cy="828817"/>
          </a:xfrm>
          <a:prstGeom prst="rect">
            <a:avLst/>
          </a:prstGeom>
        </p:spPr>
        <p:txBody>
          <a:bodyPr vert="horz" lIns="91440" tIns="45720" rIns="91440" bIns="45720" rtlCol="0" anchor="t" anchorCtr="0">
            <a:sp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lnSpc>
                <a:spcPts val="2800"/>
              </a:lnSpc>
            </a:pPr>
            <a:r>
              <a:rPr lang="en-US" altLang="en-US" sz="3200" b="1" dirty="0">
                <a:solidFill>
                  <a:srgbClr val="563D82"/>
                </a:solidFill>
                <a:cs typeface="Arial" charset="0"/>
              </a:rPr>
              <a:t>CUSTOMER</a:t>
            </a:r>
            <a:br>
              <a:rPr lang="en-US" altLang="en-US" sz="3200" b="1" dirty="0">
                <a:solidFill>
                  <a:srgbClr val="17497B"/>
                </a:solidFill>
                <a:cs typeface="Arial" charset="0"/>
              </a:rPr>
            </a:br>
            <a:r>
              <a:rPr lang="en-US" altLang="en-US" sz="3200" b="1" dirty="0">
                <a:solidFill>
                  <a:srgbClr val="43B02A"/>
                </a:solidFill>
                <a:cs typeface="Arial" charset="0"/>
              </a:rPr>
              <a:t>SERVICE</a:t>
            </a:r>
          </a:p>
        </p:txBody>
      </p:sp>
      <p:sp>
        <p:nvSpPr>
          <p:cNvPr id="4" name="Content Placeholder 1"/>
          <p:cNvSpPr txBox="1">
            <a:spLocks/>
          </p:cNvSpPr>
          <p:nvPr/>
        </p:nvSpPr>
        <p:spPr>
          <a:xfrm>
            <a:off x="762000" y="1752600"/>
            <a:ext cx="4724400" cy="4373563"/>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Wingdings" pitchFamily="2" charset="2"/>
              <a:buChar char="§"/>
              <a:defRPr sz="3200" kern="1200">
                <a:solidFill>
                  <a:schemeClr val="tx1"/>
                </a:solidFill>
                <a:latin typeface="Arial" pitchFamily="34" charset="0"/>
                <a:ea typeface="+mn-ea"/>
                <a:cs typeface="Arial" pitchFamily="34" charset="0"/>
              </a:defRPr>
            </a:lvl1pPr>
            <a:lvl2pPr marL="742950" indent="-285750" algn="l" defTabSz="914400" rtl="0" eaLnBrk="1" latinLnBrk="0" hangingPunct="1">
              <a:spcBef>
                <a:spcPct val="20000"/>
              </a:spcBef>
              <a:buFont typeface="Wingdings" pitchFamily="2" charset="2"/>
              <a:buChar char="§"/>
              <a:defRPr sz="2800" kern="1200">
                <a:solidFill>
                  <a:schemeClr val="tx1"/>
                </a:solidFill>
                <a:latin typeface="Arial" pitchFamily="34" charset="0"/>
                <a:ea typeface="+mn-ea"/>
                <a:cs typeface="Arial" pitchFamily="34" charset="0"/>
              </a:defRPr>
            </a:lvl2pPr>
            <a:lvl3pPr marL="1143000" indent="-228600" algn="l" defTabSz="914400" rtl="0" eaLnBrk="1" latinLnBrk="0" hangingPunct="1">
              <a:spcBef>
                <a:spcPct val="20000"/>
              </a:spcBef>
              <a:buFont typeface="Wingdings" pitchFamily="2" charset="2"/>
              <a:buChar char="§"/>
              <a:defRPr sz="2400" kern="1200">
                <a:solidFill>
                  <a:schemeClr val="tx1"/>
                </a:solidFill>
                <a:latin typeface="Arial" pitchFamily="34" charset="0"/>
                <a:ea typeface="+mn-ea"/>
                <a:cs typeface="Arial" pitchFamily="34" charset="0"/>
              </a:defRPr>
            </a:lvl3pPr>
            <a:lvl4pPr marL="1600200" indent="-228600" algn="l" defTabSz="914400" rtl="0" eaLnBrk="1" latinLnBrk="0" hangingPunct="1">
              <a:spcBef>
                <a:spcPct val="20000"/>
              </a:spcBef>
              <a:buFont typeface="Wingdings" pitchFamily="2" charset="2"/>
              <a:buChar char="§"/>
              <a:defRPr sz="2000" kern="1200">
                <a:solidFill>
                  <a:schemeClr val="tx1"/>
                </a:solidFill>
                <a:latin typeface="Arial" pitchFamily="34" charset="0"/>
                <a:ea typeface="+mn-ea"/>
                <a:cs typeface="Arial" pitchFamily="34" charset="0"/>
              </a:defRPr>
            </a:lvl4pPr>
            <a:lvl5pPr marL="2057400" indent="-228600" algn="l" defTabSz="914400" rtl="0" eaLnBrk="1" latinLnBrk="0" hangingPunct="1">
              <a:spcBef>
                <a:spcPct val="20000"/>
              </a:spcBef>
              <a:buFont typeface="Wingdings" pitchFamily="2" charset="2"/>
              <a:buChar char="§"/>
              <a:defRPr sz="2000" kern="1200">
                <a:solidFill>
                  <a:schemeClr val="tx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defTabSz="365760">
              <a:lnSpc>
                <a:spcPts val="2600"/>
              </a:lnSpc>
              <a:spcBef>
                <a:spcPts val="600"/>
              </a:spcBef>
            </a:pPr>
            <a:r>
              <a:rPr lang="en-US" sz="2000" dirty="0">
                <a:solidFill>
                  <a:schemeClr val="tx1">
                    <a:lumMod val="85000"/>
                    <a:lumOff val="15000"/>
                  </a:schemeClr>
                </a:solidFill>
                <a:latin typeface="Calibri"/>
                <a:cs typeface="+mn-cs"/>
              </a:rPr>
              <a:t>Member Line: </a:t>
            </a:r>
            <a:br>
              <a:rPr lang="en-US" sz="2000" dirty="0">
                <a:solidFill>
                  <a:schemeClr val="tx1">
                    <a:lumMod val="85000"/>
                    <a:lumOff val="15000"/>
                  </a:schemeClr>
                </a:solidFill>
                <a:latin typeface="Calibri"/>
                <a:cs typeface="+mn-cs"/>
              </a:rPr>
            </a:br>
            <a:r>
              <a:rPr lang="en-US" sz="2000" b="1" dirty="0">
                <a:solidFill>
                  <a:schemeClr val="tx1">
                    <a:lumMod val="85000"/>
                    <a:lumOff val="15000"/>
                  </a:schemeClr>
                </a:solidFill>
                <a:latin typeface="Calibri"/>
                <a:cs typeface="+mn-cs"/>
              </a:rPr>
              <a:t>800.352.6132</a:t>
            </a:r>
            <a:br>
              <a:rPr lang="en-US" sz="2000" b="1" dirty="0">
                <a:solidFill>
                  <a:schemeClr val="tx1">
                    <a:lumMod val="85000"/>
                    <a:lumOff val="15000"/>
                  </a:schemeClr>
                </a:solidFill>
                <a:latin typeface="Calibri"/>
                <a:cs typeface="+mn-cs"/>
              </a:rPr>
            </a:br>
            <a:endParaRPr lang="en-US" sz="2000" b="1" dirty="0">
              <a:solidFill>
                <a:schemeClr val="tx1">
                  <a:lumMod val="85000"/>
                  <a:lumOff val="15000"/>
                </a:schemeClr>
              </a:solidFill>
              <a:latin typeface="Calibri"/>
              <a:cs typeface="+mn-cs"/>
            </a:endParaRPr>
          </a:p>
          <a:p>
            <a:pPr defTabSz="365760">
              <a:lnSpc>
                <a:spcPts val="2600"/>
              </a:lnSpc>
              <a:spcBef>
                <a:spcPts val="600"/>
              </a:spcBef>
            </a:pPr>
            <a:r>
              <a:rPr lang="en-US" sz="2000" dirty="0">
                <a:solidFill>
                  <a:schemeClr val="tx1">
                    <a:lumMod val="85000"/>
                    <a:lumOff val="15000"/>
                  </a:schemeClr>
                </a:solidFill>
                <a:latin typeface="Calibri"/>
                <a:cs typeface="+mn-cs"/>
              </a:rPr>
              <a:t>Email:</a:t>
            </a:r>
            <a:br>
              <a:rPr lang="en-US" sz="2000" b="1" dirty="0">
                <a:solidFill>
                  <a:schemeClr val="tx1">
                    <a:lumMod val="85000"/>
                    <a:lumOff val="15000"/>
                  </a:schemeClr>
                </a:solidFill>
                <a:latin typeface="Calibri"/>
                <a:cs typeface="+mn-cs"/>
              </a:rPr>
            </a:br>
            <a:r>
              <a:rPr lang="en-US" sz="2000" b="1" dirty="0">
                <a:solidFill>
                  <a:schemeClr val="tx1">
                    <a:lumMod val="85000"/>
                    <a:lumOff val="15000"/>
                  </a:schemeClr>
                </a:solidFill>
                <a:latin typeface="Calibri"/>
                <a:cs typeface="+mn-cs"/>
              </a:rPr>
              <a:t>customerservice@deltadentalaz.com</a:t>
            </a:r>
            <a:br>
              <a:rPr lang="en-US" sz="2000" b="1" dirty="0">
                <a:solidFill>
                  <a:schemeClr val="tx1">
                    <a:lumMod val="85000"/>
                    <a:lumOff val="15000"/>
                  </a:schemeClr>
                </a:solidFill>
                <a:latin typeface="Calibri"/>
                <a:cs typeface="+mn-cs"/>
              </a:rPr>
            </a:br>
            <a:r>
              <a:rPr lang="en-US" sz="2000" b="1" dirty="0">
                <a:solidFill>
                  <a:schemeClr val="tx1">
                    <a:lumMod val="85000"/>
                    <a:lumOff val="15000"/>
                  </a:schemeClr>
                </a:solidFill>
                <a:latin typeface="Calibri"/>
                <a:cs typeface="+mn-cs"/>
              </a:rPr>
              <a:t> </a:t>
            </a:r>
          </a:p>
          <a:p>
            <a:pPr defTabSz="365760">
              <a:lnSpc>
                <a:spcPts val="2600"/>
              </a:lnSpc>
              <a:spcBef>
                <a:spcPts val="600"/>
              </a:spcBef>
            </a:pPr>
            <a:r>
              <a:rPr lang="en-US" sz="2000" dirty="0">
                <a:solidFill>
                  <a:schemeClr val="tx1">
                    <a:lumMod val="85000"/>
                    <a:lumOff val="15000"/>
                  </a:schemeClr>
                </a:solidFill>
                <a:latin typeface="Calibri"/>
                <a:cs typeface="+mn-cs"/>
              </a:rPr>
              <a:t>24/7 access to information at: </a:t>
            </a:r>
            <a:br>
              <a:rPr lang="en-US" sz="2000" dirty="0">
                <a:solidFill>
                  <a:schemeClr val="tx1">
                    <a:lumMod val="85000"/>
                    <a:lumOff val="15000"/>
                  </a:schemeClr>
                </a:solidFill>
                <a:latin typeface="Calibri"/>
                <a:cs typeface="+mn-cs"/>
              </a:rPr>
            </a:br>
            <a:r>
              <a:rPr lang="en-US" sz="2000" b="1" dirty="0">
                <a:solidFill>
                  <a:schemeClr val="tx1">
                    <a:lumMod val="85000"/>
                    <a:lumOff val="15000"/>
                  </a:schemeClr>
                </a:solidFill>
                <a:latin typeface="Calibri"/>
                <a:cs typeface="+mn-cs"/>
              </a:rPr>
              <a:t>deltadentalaz.com</a:t>
            </a:r>
          </a:p>
          <a:p>
            <a:pPr marL="0" indent="0" defTabSz="365760">
              <a:lnSpc>
                <a:spcPts val="800"/>
              </a:lnSpc>
              <a:buFont typeface="Wingdings" pitchFamily="2" charset="2"/>
              <a:buNone/>
            </a:pPr>
            <a:endParaRPr lang="en-US" sz="1800" dirty="0">
              <a:solidFill>
                <a:schemeClr val="tx1">
                  <a:lumMod val="85000"/>
                  <a:lumOff val="15000"/>
                </a:schemeClr>
              </a:solidFill>
            </a:endParaRPr>
          </a:p>
        </p:txBody>
      </p:sp>
      <p:sp>
        <p:nvSpPr>
          <p:cNvPr id="5" name="Oval 4"/>
          <p:cNvSpPr/>
          <p:nvPr/>
        </p:nvSpPr>
        <p:spPr bwMode="auto">
          <a:xfrm>
            <a:off x="5224462" y="2209800"/>
            <a:ext cx="4376738" cy="4376737"/>
          </a:xfrm>
          <a:prstGeom prst="ellipse">
            <a:avLst/>
          </a:prstGeom>
          <a:solidFill>
            <a:srgbClr val="563D82"/>
          </a:solidFill>
          <a:ln>
            <a:noFill/>
          </a:ln>
          <a:effectLst/>
        </p:spPr>
        <p:txBody>
          <a:bodyPr/>
          <a:lstStyle/>
          <a:p>
            <a:pPr marL="342900" indent="-342900">
              <a:defRPr/>
            </a:pPr>
            <a:endParaRPr lang="en-US" dirty="0"/>
          </a:p>
        </p:txBody>
      </p:sp>
      <p:sp>
        <p:nvSpPr>
          <p:cNvPr id="6" name="TextBox 5"/>
          <p:cNvSpPr txBox="1"/>
          <p:nvPr/>
        </p:nvSpPr>
        <p:spPr>
          <a:xfrm>
            <a:off x="5867400" y="3352800"/>
            <a:ext cx="3034903" cy="1938992"/>
          </a:xfrm>
          <a:prstGeom prst="rect">
            <a:avLst/>
          </a:prstGeom>
          <a:noFill/>
        </p:spPr>
        <p:txBody>
          <a:bodyPr wrap="square" rtlCol="0">
            <a:spAutoFit/>
          </a:bodyPr>
          <a:lstStyle/>
          <a:p>
            <a:pPr algn="ctr"/>
            <a:r>
              <a:rPr lang="en-US" dirty="0">
                <a:solidFill>
                  <a:schemeClr val="bg1"/>
                </a:solidFill>
                <a:latin typeface="+mj-lt"/>
                <a:cs typeface="Arial" pitchFamily="34" charset="0"/>
              </a:rPr>
              <a:t>It takes an average of </a:t>
            </a:r>
          </a:p>
          <a:p>
            <a:pPr algn="ctr"/>
            <a:r>
              <a:rPr lang="en-US" sz="2400" b="1" dirty="0">
                <a:solidFill>
                  <a:schemeClr val="bg1"/>
                </a:solidFill>
                <a:latin typeface="+mj-lt"/>
                <a:cs typeface="Arial" pitchFamily="34" charset="0"/>
              </a:rPr>
              <a:t>16 seconds </a:t>
            </a:r>
            <a:r>
              <a:rPr lang="en-US" dirty="0">
                <a:solidFill>
                  <a:schemeClr val="bg1"/>
                </a:solidFill>
                <a:latin typeface="+mj-lt"/>
                <a:cs typeface="Arial" pitchFamily="34" charset="0"/>
              </a:rPr>
              <a:t>for a member to connect with a Delta Dental representative by phone and </a:t>
            </a:r>
            <a:r>
              <a:rPr lang="en-US" sz="2400" b="1" dirty="0">
                <a:solidFill>
                  <a:schemeClr val="bg1"/>
                </a:solidFill>
                <a:latin typeface="+mj-lt"/>
                <a:cs typeface="Arial" pitchFamily="34" charset="0"/>
              </a:rPr>
              <a:t>95% </a:t>
            </a:r>
            <a:r>
              <a:rPr lang="en-US" dirty="0">
                <a:solidFill>
                  <a:schemeClr val="bg1"/>
                </a:solidFill>
                <a:latin typeface="+mj-lt"/>
                <a:cs typeface="Arial" pitchFamily="34" charset="0"/>
              </a:rPr>
              <a:t>of inquiries are resolved on the first call.</a:t>
            </a:r>
          </a:p>
        </p:txBody>
      </p:sp>
      <p:sp>
        <p:nvSpPr>
          <p:cNvPr id="7" name="TextBox 6"/>
          <p:cNvSpPr txBox="1"/>
          <p:nvPr/>
        </p:nvSpPr>
        <p:spPr>
          <a:xfrm>
            <a:off x="6248400" y="2819400"/>
            <a:ext cx="2340769" cy="400110"/>
          </a:xfrm>
          <a:prstGeom prst="rect">
            <a:avLst/>
          </a:prstGeom>
          <a:noFill/>
        </p:spPr>
        <p:txBody>
          <a:bodyPr wrap="square" rtlCol="0">
            <a:spAutoFit/>
          </a:bodyPr>
          <a:lstStyle/>
          <a:p>
            <a:pPr algn="ctr"/>
            <a:r>
              <a:rPr lang="en-US" sz="2000" b="1" dirty="0">
                <a:solidFill>
                  <a:schemeClr val="bg1"/>
                </a:solidFill>
                <a:latin typeface="+mj-lt"/>
                <a:cs typeface="Arial" pitchFamily="34" charset="0"/>
              </a:rPr>
              <a:t>DID YOU KNOW?</a:t>
            </a:r>
          </a:p>
        </p:txBody>
      </p:sp>
      <p:sp>
        <p:nvSpPr>
          <p:cNvPr id="8" name="TextBox 7"/>
          <p:cNvSpPr txBox="1"/>
          <p:nvPr/>
        </p:nvSpPr>
        <p:spPr>
          <a:xfrm>
            <a:off x="6101953" y="5715000"/>
            <a:ext cx="2840831" cy="430887"/>
          </a:xfrm>
          <a:prstGeom prst="rect">
            <a:avLst/>
          </a:prstGeom>
          <a:noFill/>
        </p:spPr>
        <p:txBody>
          <a:bodyPr wrap="square" rtlCol="0">
            <a:spAutoFit/>
          </a:bodyPr>
          <a:lstStyle/>
          <a:p>
            <a:pPr algn="ctr"/>
            <a:r>
              <a:rPr lang="en-US" sz="1100" dirty="0">
                <a:solidFill>
                  <a:schemeClr val="bg1"/>
                </a:solidFill>
                <a:latin typeface="+mj-lt"/>
                <a:cs typeface="Arial" pitchFamily="34" charset="0"/>
              </a:rPr>
              <a:t>Source: Delta Dental of Arizona internal data, December 2023</a:t>
            </a:r>
          </a:p>
        </p:txBody>
      </p:sp>
    </p:spTree>
    <p:extLst>
      <p:ext uri="{BB962C8B-B14F-4D97-AF65-F5344CB8AC3E}">
        <p14:creationId xmlns:p14="http://schemas.microsoft.com/office/powerpoint/2010/main" val="253507562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Office Theme">
  <a:themeElements>
    <a:clrScheme name="DDAZ New Palette">
      <a:dk1>
        <a:sysClr val="windowText" lastClr="000000"/>
      </a:dk1>
      <a:lt1>
        <a:sysClr val="window" lastClr="FFFFFF"/>
      </a:lt1>
      <a:dk2>
        <a:srgbClr val="262626"/>
      </a:dk2>
      <a:lt2>
        <a:srgbClr val="BFBFBF"/>
      </a:lt2>
      <a:accent1>
        <a:srgbClr val="43B02A"/>
      </a:accent1>
      <a:accent2>
        <a:srgbClr val="563D82"/>
      </a:accent2>
      <a:accent3>
        <a:srgbClr val="00AEC7"/>
      </a:accent3>
      <a:accent4>
        <a:srgbClr val="DC582A"/>
      </a:accent4>
      <a:accent5>
        <a:srgbClr val="C35500"/>
      </a:accent5>
      <a:accent6>
        <a:srgbClr val="66666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13221</TotalTime>
  <Words>1410</Words>
  <Application>Microsoft Office PowerPoint</Application>
  <PresentationFormat>On-screen Show (4:3)</PresentationFormat>
  <Paragraphs>226</Paragraphs>
  <Slides>13</Slides>
  <Notes>13</Notes>
  <HiddenSlides>0</HiddenSlides>
  <MMClips>0</MMClips>
  <ScaleCrop>false</ScaleCrop>
  <HeadingPairs>
    <vt:vector size="6" baseType="variant">
      <vt:variant>
        <vt:lpstr>Fonts Used</vt:lpstr>
      </vt:variant>
      <vt:variant>
        <vt:i4>4</vt:i4>
      </vt:variant>
      <vt:variant>
        <vt:lpstr>Theme</vt:lpstr>
      </vt:variant>
      <vt:variant>
        <vt:i4>2</vt:i4>
      </vt:variant>
      <vt:variant>
        <vt:lpstr>Slide Titles</vt:lpstr>
      </vt:variant>
      <vt:variant>
        <vt:i4>13</vt:i4>
      </vt:variant>
    </vt:vector>
  </HeadingPairs>
  <TitlesOfParts>
    <vt:vector size="19" baseType="lpstr">
      <vt:lpstr>Arial</vt:lpstr>
      <vt:lpstr>Arial Black</vt:lpstr>
      <vt:lpstr>Calibri</vt:lpstr>
      <vt:lpstr>Wingdings</vt:lpstr>
      <vt:lpstr>Office Theme</vt:lpstr>
      <vt:lpstr>1_Office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Kascy Brady</dc:creator>
  <cp:lastModifiedBy>Sarah Sharits</cp:lastModifiedBy>
  <cp:revision>174</cp:revision>
  <cp:lastPrinted>2019-08-08T21:44:48Z</cp:lastPrinted>
  <dcterms:created xsi:type="dcterms:W3CDTF">2014-07-25T16:31:11Z</dcterms:created>
  <dcterms:modified xsi:type="dcterms:W3CDTF">2024-07-18T19:43:36Z</dcterms:modified>
</cp:coreProperties>
</file>